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4" r:id="rId10"/>
    <p:sldId id="273" r:id="rId11"/>
    <p:sldId id="277" r:id="rId12"/>
    <p:sldId id="278" r:id="rId13"/>
    <p:sldId id="279" r:id="rId14"/>
    <p:sldId id="280" r:id="rId15"/>
    <p:sldId id="281" r:id="rId16"/>
    <p:sldId id="285" r:id="rId17"/>
    <p:sldId id="284" r:id="rId18"/>
    <p:sldId id="29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300" r:id="rId28"/>
    <p:sldId id="294" r:id="rId29"/>
    <p:sldId id="297" r:id="rId30"/>
    <p:sldId id="298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296" r:id="rId39"/>
    <p:sldId id="308" r:id="rId40"/>
    <p:sldId id="309" r:id="rId41"/>
    <p:sldId id="310" r:id="rId42"/>
    <p:sldId id="312" r:id="rId43"/>
    <p:sldId id="313" r:id="rId44"/>
    <p:sldId id="311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6" r:id="rId56"/>
    <p:sldId id="325" r:id="rId57"/>
    <p:sldId id="327" r:id="rId58"/>
    <p:sldId id="330" r:id="rId59"/>
    <p:sldId id="328" r:id="rId60"/>
    <p:sldId id="329" r:id="rId61"/>
    <p:sldId id="331" r:id="rId62"/>
    <p:sldId id="333" r:id="rId63"/>
    <p:sldId id="334" r:id="rId64"/>
    <p:sldId id="332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7" r:id="rId76"/>
    <p:sldId id="346" r:id="rId77"/>
    <p:sldId id="352" r:id="rId78"/>
    <p:sldId id="348" r:id="rId79"/>
    <p:sldId id="353" r:id="rId80"/>
    <p:sldId id="349" r:id="rId81"/>
    <p:sldId id="355" r:id="rId82"/>
    <p:sldId id="350" r:id="rId83"/>
    <p:sldId id="354" r:id="rId84"/>
    <p:sldId id="351" r:id="rId85"/>
    <p:sldId id="356" r:id="rId8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706" autoAdjust="0"/>
  </p:normalViewPr>
  <p:slideViewPr>
    <p:cSldViewPr>
      <p:cViewPr>
        <p:scale>
          <a:sx n="66" d="100"/>
          <a:sy n="66" d="100"/>
        </p:scale>
        <p:origin x="259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image" Target="../media/image9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process4" loCatId="process" qsTypeId="urn:microsoft.com/office/officeart/2005/8/quickstyle/simple4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812F39FC-2D1E-4DD1-A1A6-C7F9287A4AAB}" type="pres">
      <dgm:prSet presAssocID="{2EFB202A-8611-4DDC-831D-D12EB67B6CF7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9EE9E02-BFF5-41D3-86F8-33470970BFCE}" type="presOf" srcId="{2EFB202A-8611-4DDC-831D-D12EB67B6CF7}" destId="{812F39FC-2D1E-4DD1-A1A6-C7F9287A4AA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FAD264-4CD2-45FE-8CDD-958B1903CFB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5035587-BB82-41DE-87CD-BCA1EAE3F813}">
      <dgm:prSet phldrT="[Texto]"/>
      <dgm:spPr/>
      <dgm:t>
        <a:bodyPr/>
        <a:lstStyle/>
        <a:p>
          <a:r>
            <a:rPr lang="pt-BR" dirty="0"/>
            <a:t>Training Set</a:t>
          </a:r>
        </a:p>
      </dgm:t>
    </dgm:pt>
    <dgm:pt modelId="{3F9D386A-1833-442F-A679-29737C55CB23}" type="parTrans" cxnId="{2C072832-9B9A-4971-8140-52FD6B9DC8A9}">
      <dgm:prSet/>
      <dgm:spPr/>
      <dgm:t>
        <a:bodyPr/>
        <a:lstStyle/>
        <a:p>
          <a:endParaRPr lang="pt-BR"/>
        </a:p>
      </dgm:t>
    </dgm:pt>
    <dgm:pt modelId="{70A3D110-5B3F-489E-B031-2B4ACBE2EFBE}" type="sibTrans" cxnId="{2C072832-9B9A-4971-8140-52FD6B9DC8A9}">
      <dgm:prSet/>
      <dgm:spPr/>
      <dgm:t>
        <a:bodyPr/>
        <a:lstStyle/>
        <a:p>
          <a:endParaRPr lang="pt-BR"/>
        </a:p>
      </dgm:t>
    </dgm:pt>
    <dgm:pt modelId="{B5524AF4-98A5-4732-8BDA-AA28E64D6441}">
      <dgm:prSet phldrT="[Texto]"/>
      <dgm:spPr/>
      <dgm:t>
        <a:bodyPr/>
        <a:lstStyle/>
        <a:p>
          <a:r>
            <a:rPr lang="pt-BR" dirty="0"/>
            <a:t>Learning </a:t>
          </a:r>
          <a:r>
            <a:rPr lang="pt-BR" dirty="0" err="1"/>
            <a:t>Algorithm</a:t>
          </a:r>
          <a:endParaRPr lang="pt-BR" dirty="0"/>
        </a:p>
      </dgm:t>
    </dgm:pt>
    <dgm:pt modelId="{1EB1C561-B74E-4CE4-AE57-E0DBFEC52A24}" type="parTrans" cxnId="{BC03D582-1AD5-44C1-89F4-A76980A15356}">
      <dgm:prSet/>
      <dgm:spPr/>
      <dgm:t>
        <a:bodyPr/>
        <a:lstStyle/>
        <a:p>
          <a:endParaRPr lang="pt-BR"/>
        </a:p>
      </dgm:t>
    </dgm:pt>
    <dgm:pt modelId="{4457ED43-EEC4-4E2A-B969-83AE06758226}" type="sibTrans" cxnId="{BC03D582-1AD5-44C1-89F4-A76980A15356}">
      <dgm:prSet/>
      <dgm:spPr/>
      <dgm:t>
        <a:bodyPr/>
        <a:lstStyle/>
        <a:p>
          <a:endParaRPr lang="pt-BR"/>
        </a:p>
      </dgm:t>
    </dgm:pt>
    <dgm:pt modelId="{19A38229-7FEF-48A9-BD25-EEFFC808CE07}">
      <dgm:prSet phldrT="[Texto]"/>
      <dgm:spPr/>
      <dgm:t>
        <a:bodyPr/>
        <a:lstStyle/>
        <a:p>
          <a:r>
            <a:rPr lang="pt-BR" dirty="0"/>
            <a:t>h</a:t>
          </a:r>
        </a:p>
      </dgm:t>
    </dgm:pt>
    <dgm:pt modelId="{DE0D9AE9-763F-4A1F-A712-10686C3699D0}" type="parTrans" cxnId="{ED99D619-48BF-462B-A6C4-2C166537A95E}">
      <dgm:prSet/>
      <dgm:spPr/>
      <dgm:t>
        <a:bodyPr/>
        <a:lstStyle/>
        <a:p>
          <a:endParaRPr lang="pt-BR"/>
        </a:p>
      </dgm:t>
    </dgm:pt>
    <dgm:pt modelId="{C6A35EAC-BBD2-4704-A8A0-C0F71A3837CE}" type="sibTrans" cxnId="{ED99D619-48BF-462B-A6C4-2C166537A95E}">
      <dgm:prSet/>
      <dgm:spPr/>
      <dgm:t>
        <a:bodyPr/>
        <a:lstStyle/>
        <a:p>
          <a:endParaRPr lang="pt-BR"/>
        </a:p>
      </dgm:t>
    </dgm:pt>
    <dgm:pt modelId="{1F114822-533A-4BE7-A3EE-F0F5BFC0B20F}" type="pres">
      <dgm:prSet presAssocID="{23FAD264-4CD2-45FE-8CDD-958B1903CFB8}" presName="linearFlow" presStyleCnt="0">
        <dgm:presLayoutVars>
          <dgm:resizeHandles val="exact"/>
        </dgm:presLayoutVars>
      </dgm:prSet>
      <dgm:spPr/>
    </dgm:pt>
    <dgm:pt modelId="{CA3A61AA-53EE-4D94-92AC-E93D71E6CB97}" type="pres">
      <dgm:prSet presAssocID="{45035587-BB82-41DE-87CD-BCA1EAE3F813}" presName="node" presStyleLbl="node1" presStyleIdx="0" presStyleCnt="3">
        <dgm:presLayoutVars>
          <dgm:bulletEnabled val="1"/>
        </dgm:presLayoutVars>
      </dgm:prSet>
      <dgm:spPr/>
    </dgm:pt>
    <dgm:pt modelId="{CE673BFE-6CAC-43A5-8325-B5406E2FDA47}" type="pres">
      <dgm:prSet presAssocID="{70A3D110-5B3F-489E-B031-2B4ACBE2EFBE}" presName="sibTrans" presStyleLbl="sibTrans2D1" presStyleIdx="0" presStyleCnt="2"/>
      <dgm:spPr/>
    </dgm:pt>
    <dgm:pt modelId="{D3E531C4-6280-4BD8-8057-EEA1C5942FFF}" type="pres">
      <dgm:prSet presAssocID="{70A3D110-5B3F-489E-B031-2B4ACBE2EFBE}" presName="connectorText" presStyleLbl="sibTrans2D1" presStyleIdx="0" presStyleCnt="2"/>
      <dgm:spPr/>
    </dgm:pt>
    <dgm:pt modelId="{927224E1-B6A9-48CA-951F-780471694C09}" type="pres">
      <dgm:prSet presAssocID="{B5524AF4-98A5-4732-8BDA-AA28E64D6441}" presName="node" presStyleLbl="node1" presStyleIdx="1" presStyleCnt="3">
        <dgm:presLayoutVars>
          <dgm:bulletEnabled val="1"/>
        </dgm:presLayoutVars>
      </dgm:prSet>
      <dgm:spPr/>
    </dgm:pt>
    <dgm:pt modelId="{2267F749-406B-473F-A98F-ABBA7771E6A4}" type="pres">
      <dgm:prSet presAssocID="{4457ED43-EEC4-4E2A-B969-83AE06758226}" presName="sibTrans" presStyleLbl="sibTrans2D1" presStyleIdx="1" presStyleCnt="2"/>
      <dgm:spPr/>
    </dgm:pt>
    <dgm:pt modelId="{E3368ADE-6261-45B3-85E4-3C889AB50924}" type="pres">
      <dgm:prSet presAssocID="{4457ED43-EEC4-4E2A-B969-83AE06758226}" presName="connectorText" presStyleLbl="sibTrans2D1" presStyleIdx="1" presStyleCnt="2"/>
      <dgm:spPr/>
    </dgm:pt>
    <dgm:pt modelId="{09DAC179-379A-4C51-9614-C8E77AF940C0}" type="pres">
      <dgm:prSet presAssocID="{19A38229-7FEF-48A9-BD25-EEFFC808CE07}" presName="node" presStyleLbl="node1" presStyleIdx="2" presStyleCnt="3">
        <dgm:presLayoutVars>
          <dgm:bulletEnabled val="1"/>
        </dgm:presLayoutVars>
      </dgm:prSet>
      <dgm:spPr/>
    </dgm:pt>
  </dgm:ptLst>
  <dgm:cxnLst>
    <dgm:cxn modelId="{ED99D619-48BF-462B-A6C4-2C166537A95E}" srcId="{23FAD264-4CD2-45FE-8CDD-958B1903CFB8}" destId="{19A38229-7FEF-48A9-BD25-EEFFC808CE07}" srcOrd="2" destOrd="0" parTransId="{DE0D9AE9-763F-4A1F-A712-10686C3699D0}" sibTransId="{C6A35EAC-BBD2-4704-A8A0-C0F71A3837CE}"/>
    <dgm:cxn modelId="{2C072832-9B9A-4971-8140-52FD6B9DC8A9}" srcId="{23FAD264-4CD2-45FE-8CDD-958B1903CFB8}" destId="{45035587-BB82-41DE-87CD-BCA1EAE3F813}" srcOrd="0" destOrd="0" parTransId="{3F9D386A-1833-442F-A679-29737C55CB23}" sibTransId="{70A3D110-5B3F-489E-B031-2B4ACBE2EFBE}"/>
    <dgm:cxn modelId="{E9C91E35-006A-499D-A6AA-B198B60F1B78}" type="presOf" srcId="{70A3D110-5B3F-489E-B031-2B4ACBE2EFBE}" destId="{CE673BFE-6CAC-43A5-8325-B5406E2FDA47}" srcOrd="0" destOrd="0" presId="urn:microsoft.com/office/officeart/2005/8/layout/process2"/>
    <dgm:cxn modelId="{BE503950-080E-437B-B9FA-86F4BF0EDE4F}" type="presOf" srcId="{23FAD264-4CD2-45FE-8CDD-958B1903CFB8}" destId="{1F114822-533A-4BE7-A3EE-F0F5BFC0B20F}" srcOrd="0" destOrd="0" presId="urn:microsoft.com/office/officeart/2005/8/layout/process2"/>
    <dgm:cxn modelId="{0C49E156-6530-4BA9-B075-256DCD53ABCD}" type="presOf" srcId="{19A38229-7FEF-48A9-BD25-EEFFC808CE07}" destId="{09DAC179-379A-4C51-9614-C8E77AF940C0}" srcOrd="0" destOrd="0" presId="urn:microsoft.com/office/officeart/2005/8/layout/process2"/>
    <dgm:cxn modelId="{BC03D582-1AD5-44C1-89F4-A76980A15356}" srcId="{23FAD264-4CD2-45FE-8CDD-958B1903CFB8}" destId="{B5524AF4-98A5-4732-8BDA-AA28E64D6441}" srcOrd="1" destOrd="0" parTransId="{1EB1C561-B74E-4CE4-AE57-E0DBFEC52A24}" sibTransId="{4457ED43-EEC4-4E2A-B969-83AE06758226}"/>
    <dgm:cxn modelId="{82E4958E-602C-467E-9039-DAC49169A4F3}" type="presOf" srcId="{4457ED43-EEC4-4E2A-B969-83AE06758226}" destId="{E3368ADE-6261-45B3-85E4-3C889AB50924}" srcOrd="1" destOrd="0" presId="urn:microsoft.com/office/officeart/2005/8/layout/process2"/>
    <dgm:cxn modelId="{493CDBAF-E9D2-44A8-970B-25486F9C1324}" type="presOf" srcId="{70A3D110-5B3F-489E-B031-2B4ACBE2EFBE}" destId="{D3E531C4-6280-4BD8-8057-EEA1C5942FFF}" srcOrd="1" destOrd="0" presId="urn:microsoft.com/office/officeart/2005/8/layout/process2"/>
    <dgm:cxn modelId="{35C972BD-5A53-4672-852E-B0F7F667C1A8}" type="presOf" srcId="{45035587-BB82-41DE-87CD-BCA1EAE3F813}" destId="{CA3A61AA-53EE-4D94-92AC-E93D71E6CB97}" srcOrd="0" destOrd="0" presId="urn:microsoft.com/office/officeart/2005/8/layout/process2"/>
    <dgm:cxn modelId="{77FB2AF1-D808-4E6B-A4DA-D81001BE78D6}" type="presOf" srcId="{B5524AF4-98A5-4732-8BDA-AA28E64D6441}" destId="{927224E1-B6A9-48CA-951F-780471694C09}" srcOrd="0" destOrd="0" presId="urn:microsoft.com/office/officeart/2005/8/layout/process2"/>
    <dgm:cxn modelId="{CB249DFB-3F88-46F4-8B65-D0EB9BDF10E6}" type="presOf" srcId="{4457ED43-EEC4-4E2A-B969-83AE06758226}" destId="{2267F749-406B-473F-A98F-ABBA7771E6A4}" srcOrd="0" destOrd="0" presId="urn:microsoft.com/office/officeart/2005/8/layout/process2"/>
    <dgm:cxn modelId="{0FA7A242-C1F0-43AD-B993-97CE1A3FC001}" type="presParOf" srcId="{1F114822-533A-4BE7-A3EE-F0F5BFC0B20F}" destId="{CA3A61AA-53EE-4D94-92AC-E93D71E6CB97}" srcOrd="0" destOrd="0" presId="urn:microsoft.com/office/officeart/2005/8/layout/process2"/>
    <dgm:cxn modelId="{66A33CA7-0AC1-43BE-AF54-4303875C7C86}" type="presParOf" srcId="{1F114822-533A-4BE7-A3EE-F0F5BFC0B20F}" destId="{CE673BFE-6CAC-43A5-8325-B5406E2FDA47}" srcOrd="1" destOrd="0" presId="urn:microsoft.com/office/officeart/2005/8/layout/process2"/>
    <dgm:cxn modelId="{EEF06973-83AC-402F-8463-AED056671372}" type="presParOf" srcId="{CE673BFE-6CAC-43A5-8325-B5406E2FDA47}" destId="{D3E531C4-6280-4BD8-8057-EEA1C5942FFF}" srcOrd="0" destOrd="0" presId="urn:microsoft.com/office/officeart/2005/8/layout/process2"/>
    <dgm:cxn modelId="{42A67B94-284F-42B7-B0FD-EE07032368F5}" type="presParOf" srcId="{1F114822-533A-4BE7-A3EE-F0F5BFC0B20F}" destId="{927224E1-B6A9-48CA-951F-780471694C09}" srcOrd="2" destOrd="0" presId="urn:microsoft.com/office/officeart/2005/8/layout/process2"/>
    <dgm:cxn modelId="{492C533A-64F6-4694-98D0-98D9A3825075}" type="presParOf" srcId="{1F114822-533A-4BE7-A3EE-F0F5BFC0B20F}" destId="{2267F749-406B-473F-A98F-ABBA7771E6A4}" srcOrd="3" destOrd="0" presId="urn:microsoft.com/office/officeart/2005/8/layout/process2"/>
    <dgm:cxn modelId="{96265F80-B3F7-4FB3-8459-BFD11697BB6B}" type="presParOf" srcId="{2267F749-406B-473F-A98F-ABBA7771E6A4}" destId="{E3368ADE-6261-45B3-85E4-3C889AB50924}" srcOrd="0" destOrd="0" presId="urn:microsoft.com/office/officeart/2005/8/layout/process2"/>
    <dgm:cxn modelId="{3DEAB249-0E92-4B54-A301-48095C2C3AD2}" type="presParOf" srcId="{1F114822-533A-4BE7-A3EE-F0F5BFC0B20F}" destId="{09DAC179-379A-4C51-9614-C8E77AF940C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D966FC-90C3-415B-B139-F2812D938C5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A71A62EF-410E-4B12-934D-748852BD5349}">
          <dgm:prSet phldrT="[Texto]"/>
          <dgm:spPr/>
          <dgm:t>
            <a:bodyPr/>
            <a:lstStyle/>
            <a:p>
              <a:r>
                <a:rPr lang="pt-BR" dirty="0"/>
                <a:t>Iniciar em um ponto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pt-BR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pt-BR" dirty="0"/>
                <a:t> qualquer</a:t>
              </a:r>
            </a:p>
          </dgm:t>
        </dgm:pt>
      </mc:Choice>
      <mc:Fallback xmlns="">
        <dgm:pt modelId="{A71A62EF-410E-4B12-934D-748852BD5349}">
          <dgm:prSet phldrT="[Texto]"/>
          <dgm:spPr/>
          <dgm:t>
            <a:bodyPr/>
            <a:lstStyle/>
            <a:p>
              <a:r>
                <a:rPr lang="pt-BR" dirty="0"/>
                <a:t>Iniciar em um ponto </a:t>
              </a:r>
              <a:r>
                <a:rPr lang="pt-BR" b="0" i="0">
                  <a:latin typeface="Cambria Math" panose="02040503050406030204" pitchFamily="18" charset="0"/>
                </a:rPr>
                <a:t>𝜃_0, 𝜃_1</a:t>
              </a:r>
              <a:r>
                <a:rPr lang="pt-BR" dirty="0"/>
                <a:t> qualquer</a:t>
              </a:r>
            </a:p>
          </dgm:t>
        </dgm:pt>
      </mc:Fallback>
    </mc:AlternateContent>
    <dgm:pt modelId="{47988760-0509-4F18-8A64-6BCDD2395314}" type="parTrans" cxnId="{E9798D6A-9D62-45A3-9033-84E174DA8EE7}">
      <dgm:prSet/>
      <dgm:spPr/>
      <dgm:t>
        <a:bodyPr/>
        <a:lstStyle/>
        <a:p>
          <a:endParaRPr lang="pt-BR"/>
        </a:p>
      </dgm:t>
    </dgm:pt>
    <dgm:pt modelId="{95820C2C-316E-448D-83B1-3A8DB3270F73}" type="sibTrans" cxnId="{E9798D6A-9D62-45A3-9033-84E174DA8EE7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8F13B6EC-8897-4803-BC5E-1EE749BF3E72}">
          <dgm:prSet phldrT="[Texto]"/>
          <dgm:spPr/>
          <dgm:t>
            <a:bodyPr/>
            <a:lstStyle/>
            <a:p>
              <a:r>
                <a:rPr lang="pt-BR" dirty="0"/>
                <a:t>Alterar valores para minimizar 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𝐽</m:t>
                  </m:r>
                  <m:d>
                    <m:dPr>
                      <m:ctrlPr>
                        <a:rPr lang="pt-BR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</m:d>
                </m:oMath>
              </a14:m>
              <a:endParaRPr lang="pt-BR" dirty="0"/>
            </a:p>
          </dgm:t>
        </dgm:pt>
      </mc:Choice>
      <mc:Fallback xmlns="">
        <dgm:pt modelId="{8F13B6EC-8897-4803-BC5E-1EE749BF3E72}">
          <dgm:prSet phldrT="[Texto]"/>
          <dgm:spPr/>
          <dgm:t>
            <a:bodyPr/>
            <a:lstStyle/>
            <a:p>
              <a:r>
                <a:rPr lang="pt-BR" dirty="0"/>
                <a:t>Alterar valores para minimizar  </a:t>
              </a:r>
              <a:r>
                <a:rPr lang="pt-BR" b="0" i="0">
                  <a:latin typeface="Cambria Math" panose="02040503050406030204" pitchFamily="18" charset="0"/>
                </a:rPr>
                <a:t>𝐽(𝜃_0,𝜃_1 )</a:t>
              </a:r>
              <a:endParaRPr lang="pt-BR" dirty="0"/>
            </a:p>
          </dgm:t>
        </dgm:pt>
      </mc:Fallback>
    </mc:AlternateContent>
    <dgm:pt modelId="{27CACEB8-B9A1-4C1C-8F39-D1280EEECE09}" type="parTrans" cxnId="{25265B63-9AF3-4F64-B00B-60F9AB220D31}">
      <dgm:prSet/>
      <dgm:spPr/>
      <dgm:t>
        <a:bodyPr/>
        <a:lstStyle/>
        <a:p>
          <a:endParaRPr lang="pt-BR"/>
        </a:p>
      </dgm:t>
    </dgm:pt>
    <dgm:pt modelId="{0B0E49E8-6E72-4536-901D-5A9D8CA6CED7}" type="sibTrans" cxnId="{25265B63-9AF3-4F64-B00B-60F9AB220D31}">
      <dgm:prSet/>
      <dgm:spPr/>
      <dgm:t>
        <a:bodyPr/>
        <a:lstStyle/>
        <a:p>
          <a:endParaRPr lang="pt-BR"/>
        </a:p>
      </dgm:t>
    </dgm:pt>
    <dgm:pt modelId="{88AE09E5-F488-40E3-991F-7A22542BFFBA}">
      <dgm:prSet phldrT="[Texto]"/>
      <dgm:spPr/>
      <dgm:t>
        <a:bodyPr/>
        <a:lstStyle/>
        <a:p>
          <a:r>
            <a:rPr lang="pt-BR" dirty="0"/>
            <a:t>Alcance do ponto mínimo</a:t>
          </a:r>
        </a:p>
      </dgm:t>
    </dgm:pt>
    <dgm:pt modelId="{06D6130B-ED97-4FB7-9CAC-92B9EC92CBB8}" type="parTrans" cxnId="{8F73A6EF-DFB8-4738-A6C8-0B5E37A04BCB}">
      <dgm:prSet/>
      <dgm:spPr/>
      <dgm:t>
        <a:bodyPr/>
        <a:lstStyle/>
        <a:p>
          <a:endParaRPr lang="pt-BR"/>
        </a:p>
      </dgm:t>
    </dgm:pt>
    <dgm:pt modelId="{F5B6A187-6368-4624-919E-7A0B5E02A131}" type="sibTrans" cxnId="{8F73A6EF-DFB8-4738-A6C8-0B5E37A04BCB}">
      <dgm:prSet/>
      <dgm:spPr/>
      <dgm:t>
        <a:bodyPr/>
        <a:lstStyle/>
        <a:p>
          <a:endParaRPr lang="pt-BR"/>
        </a:p>
      </dgm:t>
    </dgm:pt>
    <dgm:pt modelId="{3875A618-1AB2-481C-9182-6F6D5D25E87E}" type="pres">
      <dgm:prSet presAssocID="{27D966FC-90C3-415B-B139-F2812D938C5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D2BAE30-C7B4-4741-B0E3-CEEDF3048371}" type="pres">
      <dgm:prSet presAssocID="{A71A62EF-410E-4B12-934D-748852BD5349}" presName="Accent1" presStyleCnt="0"/>
      <dgm:spPr/>
    </dgm:pt>
    <dgm:pt modelId="{51DE9DA5-6C3B-43A5-A01A-D57A7EEEA536}" type="pres">
      <dgm:prSet presAssocID="{A71A62EF-410E-4B12-934D-748852BD5349}" presName="Accent" presStyleLbl="node1" presStyleIdx="0" presStyleCnt="3"/>
      <dgm:spPr/>
    </dgm:pt>
    <dgm:pt modelId="{0F94E747-AFE9-4689-94DF-EA5066D83F50}" type="pres">
      <dgm:prSet presAssocID="{A71A62EF-410E-4B12-934D-748852BD534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A5A143C-4CF8-4C1D-A4D8-AEA7398EC5AF}" type="pres">
      <dgm:prSet presAssocID="{8F13B6EC-8897-4803-BC5E-1EE749BF3E72}" presName="Accent2" presStyleCnt="0"/>
      <dgm:spPr/>
    </dgm:pt>
    <dgm:pt modelId="{664707D2-E958-433E-907D-9CA33F2BCA7F}" type="pres">
      <dgm:prSet presAssocID="{8F13B6EC-8897-4803-BC5E-1EE749BF3E72}" presName="Accent" presStyleLbl="node1" presStyleIdx="1" presStyleCnt="3"/>
      <dgm:spPr/>
    </dgm:pt>
    <dgm:pt modelId="{50B024FF-3547-424A-99A4-21F207EFAF9A}" type="pres">
      <dgm:prSet presAssocID="{8F13B6EC-8897-4803-BC5E-1EE749BF3E7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C10691-6AA5-4AE7-A43D-DD0B91C7A8D4}" type="pres">
      <dgm:prSet presAssocID="{88AE09E5-F488-40E3-991F-7A22542BFFBA}" presName="Accent3" presStyleCnt="0"/>
      <dgm:spPr/>
    </dgm:pt>
    <dgm:pt modelId="{089FC5C8-CA82-42EC-9DCC-9338445AA72B}" type="pres">
      <dgm:prSet presAssocID="{88AE09E5-F488-40E3-991F-7A22542BFFBA}" presName="Accent" presStyleLbl="node1" presStyleIdx="2" presStyleCnt="3"/>
      <dgm:spPr/>
    </dgm:pt>
    <dgm:pt modelId="{FF993638-7C16-4895-8028-714479A6BA7D}" type="pres">
      <dgm:prSet presAssocID="{88AE09E5-F488-40E3-991F-7A22542BFFB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F65580A-C042-47E7-9D7B-7EA2F0AC2A93}" type="presOf" srcId="{8F13B6EC-8897-4803-BC5E-1EE749BF3E72}" destId="{50B024FF-3547-424A-99A4-21F207EFAF9A}" srcOrd="0" destOrd="0" presId="urn:microsoft.com/office/officeart/2009/layout/CircleArrowProcess"/>
    <dgm:cxn modelId="{25265B63-9AF3-4F64-B00B-60F9AB220D31}" srcId="{27D966FC-90C3-415B-B139-F2812D938C54}" destId="{8F13B6EC-8897-4803-BC5E-1EE749BF3E72}" srcOrd="1" destOrd="0" parTransId="{27CACEB8-B9A1-4C1C-8F39-D1280EEECE09}" sibTransId="{0B0E49E8-6E72-4536-901D-5A9D8CA6CED7}"/>
    <dgm:cxn modelId="{E9798D6A-9D62-45A3-9033-84E174DA8EE7}" srcId="{27D966FC-90C3-415B-B139-F2812D938C54}" destId="{A71A62EF-410E-4B12-934D-748852BD5349}" srcOrd="0" destOrd="0" parTransId="{47988760-0509-4F18-8A64-6BCDD2395314}" sibTransId="{95820C2C-316E-448D-83B1-3A8DB3270F73}"/>
    <dgm:cxn modelId="{8559C087-5330-4041-A235-2B9298B43BC6}" type="presOf" srcId="{A71A62EF-410E-4B12-934D-748852BD5349}" destId="{0F94E747-AFE9-4689-94DF-EA5066D83F50}" srcOrd="0" destOrd="0" presId="urn:microsoft.com/office/officeart/2009/layout/CircleArrowProcess"/>
    <dgm:cxn modelId="{84D2D698-FDB2-42D1-84DB-90D9E8771B7F}" type="presOf" srcId="{88AE09E5-F488-40E3-991F-7A22542BFFBA}" destId="{FF993638-7C16-4895-8028-714479A6BA7D}" srcOrd="0" destOrd="0" presId="urn:microsoft.com/office/officeart/2009/layout/CircleArrowProcess"/>
    <dgm:cxn modelId="{229B92C3-D1C0-4E8B-9E48-C0CB57D298E0}" type="presOf" srcId="{27D966FC-90C3-415B-B139-F2812D938C54}" destId="{3875A618-1AB2-481C-9182-6F6D5D25E87E}" srcOrd="0" destOrd="0" presId="urn:microsoft.com/office/officeart/2009/layout/CircleArrowProcess"/>
    <dgm:cxn modelId="{8F73A6EF-DFB8-4738-A6C8-0B5E37A04BCB}" srcId="{27D966FC-90C3-415B-B139-F2812D938C54}" destId="{88AE09E5-F488-40E3-991F-7A22542BFFBA}" srcOrd="2" destOrd="0" parTransId="{06D6130B-ED97-4FB7-9CAC-92B9EC92CBB8}" sibTransId="{F5B6A187-6368-4624-919E-7A0B5E02A131}"/>
    <dgm:cxn modelId="{3E41C132-A96F-42BC-A7B1-3C3BE0C46969}" type="presParOf" srcId="{3875A618-1AB2-481C-9182-6F6D5D25E87E}" destId="{3D2BAE30-C7B4-4741-B0E3-CEEDF3048371}" srcOrd="0" destOrd="0" presId="urn:microsoft.com/office/officeart/2009/layout/CircleArrowProcess"/>
    <dgm:cxn modelId="{EBA6149D-5504-4095-A4DE-176AF5D64969}" type="presParOf" srcId="{3D2BAE30-C7B4-4741-B0E3-CEEDF3048371}" destId="{51DE9DA5-6C3B-43A5-A01A-D57A7EEEA536}" srcOrd="0" destOrd="0" presId="urn:microsoft.com/office/officeart/2009/layout/CircleArrowProcess"/>
    <dgm:cxn modelId="{1E521B59-A754-4EF4-B0DB-1E04FB1E8799}" type="presParOf" srcId="{3875A618-1AB2-481C-9182-6F6D5D25E87E}" destId="{0F94E747-AFE9-4689-94DF-EA5066D83F50}" srcOrd="1" destOrd="0" presId="urn:microsoft.com/office/officeart/2009/layout/CircleArrowProcess"/>
    <dgm:cxn modelId="{9512F56D-CD45-4E0A-87F9-D9810183A568}" type="presParOf" srcId="{3875A618-1AB2-481C-9182-6F6D5D25E87E}" destId="{0A5A143C-4CF8-4C1D-A4D8-AEA7398EC5AF}" srcOrd="2" destOrd="0" presId="urn:microsoft.com/office/officeart/2009/layout/CircleArrowProcess"/>
    <dgm:cxn modelId="{252C8B95-1460-4C3D-9768-99082AC5669F}" type="presParOf" srcId="{0A5A143C-4CF8-4C1D-A4D8-AEA7398EC5AF}" destId="{664707D2-E958-433E-907D-9CA33F2BCA7F}" srcOrd="0" destOrd="0" presId="urn:microsoft.com/office/officeart/2009/layout/CircleArrowProcess"/>
    <dgm:cxn modelId="{4F4FCD16-04CF-497B-B8B7-66973C9E9C7B}" type="presParOf" srcId="{3875A618-1AB2-481C-9182-6F6D5D25E87E}" destId="{50B024FF-3547-424A-99A4-21F207EFAF9A}" srcOrd="3" destOrd="0" presId="urn:microsoft.com/office/officeart/2009/layout/CircleArrowProcess"/>
    <dgm:cxn modelId="{1F8FFB79-A12B-48E2-A3B8-29B17BA5E337}" type="presParOf" srcId="{3875A618-1AB2-481C-9182-6F6D5D25E87E}" destId="{82C10691-6AA5-4AE7-A43D-DD0B91C7A8D4}" srcOrd="4" destOrd="0" presId="urn:microsoft.com/office/officeart/2009/layout/CircleArrowProcess"/>
    <dgm:cxn modelId="{8B10EA9D-E22A-423A-B0D4-51E8153F8A50}" type="presParOf" srcId="{82C10691-6AA5-4AE7-A43D-DD0B91C7A8D4}" destId="{089FC5C8-CA82-42EC-9DCC-9338445AA72B}" srcOrd="0" destOrd="0" presId="urn:microsoft.com/office/officeart/2009/layout/CircleArrowProcess"/>
    <dgm:cxn modelId="{3CBFA08E-D285-420A-A98C-07E42FE74AB2}" type="presParOf" srcId="{3875A618-1AB2-481C-9182-6F6D5D25E87E}" destId="{FF993638-7C16-4895-8028-714479A6BA7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D966FC-90C3-415B-B139-F2812D938C5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71A62EF-410E-4B12-934D-748852BD5349}">
      <dgm:prSet phldrT="[Texto]"/>
      <dgm:spPr>
        <a:blipFill>
          <a:blip xmlns:r="http://schemas.openxmlformats.org/officeDocument/2006/relationships" r:embed="rId1"/>
          <a:stretch>
            <a:fillRect l="-518" t="-3093" r="-3627" b="-7216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47988760-0509-4F18-8A64-6BCDD2395314}" type="parTrans" cxnId="{E9798D6A-9D62-45A3-9033-84E174DA8EE7}">
      <dgm:prSet/>
      <dgm:spPr/>
      <dgm:t>
        <a:bodyPr/>
        <a:lstStyle/>
        <a:p>
          <a:endParaRPr lang="pt-BR"/>
        </a:p>
      </dgm:t>
    </dgm:pt>
    <dgm:pt modelId="{95820C2C-316E-448D-83B1-3A8DB3270F73}" type="sibTrans" cxnId="{E9798D6A-9D62-45A3-9033-84E174DA8EE7}">
      <dgm:prSet/>
      <dgm:spPr/>
      <dgm:t>
        <a:bodyPr/>
        <a:lstStyle/>
        <a:p>
          <a:endParaRPr lang="pt-BR"/>
        </a:p>
      </dgm:t>
    </dgm:pt>
    <dgm:pt modelId="{8F13B6EC-8897-4803-BC5E-1EE749BF3E72}">
      <dgm:prSet phldrT="[Texto]"/>
      <dgm:spPr>
        <a:blipFill>
          <a:blip xmlns:r="http://schemas.openxmlformats.org/officeDocument/2006/relationships" r:embed="rId2"/>
          <a:stretch>
            <a:fillRect l="-4663" t="-4167" r="-11917" b="-2083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27CACEB8-B9A1-4C1C-8F39-D1280EEECE09}" type="parTrans" cxnId="{25265B63-9AF3-4F64-B00B-60F9AB220D31}">
      <dgm:prSet/>
      <dgm:spPr/>
      <dgm:t>
        <a:bodyPr/>
        <a:lstStyle/>
        <a:p>
          <a:endParaRPr lang="pt-BR"/>
        </a:p>
      </dgm:t>
    </dgm:pt>
    <dgm:pt modelId="{0B0E49E8-6E72-4536-901D-5A9D8CA6CED7}" type="sibTrans" cxnId="{25265B63-9AF3-4F64-B00B-60F9AB220D31}">
      <dgm:prSet/>
      <dgm:spPr/>
      <dgm:t>
        <a:bodyPr/>
        <a:lstStyle/>
        <a:p>
          <a:endParaRPr lang="pt-BR"/>
        </a:p>
      </dgm:t>
    </dgm:pt>
    <dgm:pt modelId="{88AE09E5-F488-40E3-991F-7A22542BFFBA}">
      <dgm:prSet phldrT="[Texto]"/>
      <dgm:spPr/>
      <dgm:t>
        <a:bodyPr/>
        <a:lstStyle/>
        <a:p>
          <a:r>
            <a:rPr lang="pt-BR" dirty="0"/>
            <a:t>Alcance do ponto mínimo</a:t>
          </a:r>
        </a:p>
      </dgm:t>
    </dgm:pt>
    <dgm:pt modelId="{06D6130B-ED97-4FB7-9CAC-92B9EC92CBB8}" type="parTrans" cxnId="{8F73A6EF-DFB8-4738-A6C8-0B5E37A04BCB}">
      <dgm:prSet/>
      <dgm:spPr/>
      <dgm:t>
        <a:bodyPr/>
        <a:lstStyle/>
        <a:p>
          <a:endParaRPr lang="pt-BR"/>
        </a:p>
      </dgm:t>
    </dgm:pt>
    <dgm:pt modelId="{F5B6A187-6368-4624-919E-7A0B5E02A131}" type="sibTrans" cxnId="{8F73A6EF-DFB8-4738-A6C8-0B5E37A04BCB}">
      <dgm:prSet/>
      <dgm:spPr/>
      <dgm:t>
        <a:bodyPr/>
        <a:lstStyle/>
        <a:p>
          <a:endParaRPr lang="pt-BR"/>
        </a:p>
      </dgm:t>
    </dgm:pt>
    <dgm:pt modelId="{3875A618-1AB2-481C-9182-6F6D5D25E87E}" type="pres">
      <dgm:prSet presAssocID="{27D966FC-90C3-415B-B139-F2812D938C5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D2BAE30-C7B4-4741-B0E3-CEEDF3048371}" type="pres">
      <dgm:prSet presAssocID="{A71A62EF-410E-4B12-934D-748852BD5349}" presName="Accent1" presStyleCnt="0"/>
      <dgm:spPr/>
    </dgm:pt>
    <dgm:pt modelId="{51DE9DA5-6C3B-43A5-A01A-D57A7EEEA536}" type="pres">
      <dgm:prSet presAssocID="{A71A62EF-410E-4B12-934D-748852BD5349}" presName="Accent" presStyleLbl="node1" presStyleIdx="0" presStyleCnt="3"/>
      <dgm:spPr/>
    </dgm:pt>
    <dgm:pt modelId="{0F94E747-AFE9-4689-94DF-EA5066D83F50}" type="pres">
      <dgm:prSet presAssocID="{A71A62EF-410E-4B12-934D-748852BD534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A5A143C-4CF8-4C1D-A4D8-AEA7398EC5AF}" type="pres">
      <dgm:prSet presAssocID="{8F13B6EC-8897-4803-BC5E-1EE749BF3E72}" presName="Accent2" presStyleCnt="0"/>
      <dgm:spPr/>
    </dgm:pt>
    <dgm:pt modelId="{664707D2-E958-433E-907D-9CA33F2BCA7F}" type="pres">
      <dgm:prSet presAssocID="{8F13B6EC-8897-4803-BC5E-1EE749BF3E72}" presName="Accent" presStyleLbl="node1" presStyleIdx="1" presStyleCnt="3"/>
      <dgm:spPr/>
    </dgm:pt>
    <dgm:pt modelId="{50B024FF-3547-424A-99A4-21F207EFAF9A}" type="pres">
      <dgm:prSet presAssocID="{8F13B6EC-8897-4803-BC5E-1EE749BF3E7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C10691-6AA5-4AE7-A43D-DD0B91C7A8D4}" type="pres">
      <dgm:prSet presAssocID="{88AE09E5-F488-40E3-991F-7A22542BFFBA}" presName="Accent3" presStyleCnt="0"/>
      <dgm:spPr/>
    </dgm:pt>
    <dgm:pt modelId="{089FC5C8-CA82-42EC-9DCC-9338445AA72B}" type="pres">
      <dgm:prSet presAssocID="{88AE09E5-F488-40E3-991F-7A22542BFFBA}" presName="Accent" presStyleLbl="node1" presStyleIdx="2" presStyleCnt="3"/>
      <dgm:spPr/>
    </dgm:pt>
    <dgm:pt modelId="{FF993638-7C16-4895-8028-714479A6BA7D}" type="pres">
      <dgm:prSet presAssocID="{88AE09E5-F488-40E3-991F-7A22542BFFB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F65580A-C042-47E7-9D7B-7EA2F0AC2A93}" type="presOf" srcId="{8F13B6EC-8897-4803-BC5E-1EE749BF3E72}" destId="{50B024FF-3547-424A-99A4-21F207EFAF9A}" srcOrd="0" destOrd="0" presId="urn:microsoft.com/office/officeart/2009/layout/CircleArrowProcess"/>
    <dgm:cxn modelId="{25265B63-9AF3-4F64-B00B-60F9AB220D31}" srcId="{27D966FC-90C3-415B-B139-F2812D938C54}" destId="{8F13B6EC-8897-4803-BC5E-1EE749BF3E72}" srcOrd="1" destOrd="0" parTransId="{27CACEB8-B9A1-4C1C-8F39-D1280EEECE09}" sibTransId="{0B0E49E8-6E72-4536-901D-5A9D8CA6CED7}"/>
    <dgm:cxn modelId="{E9798D6A-9D62-45A3-9033-84E174DA8EE7}" srcId="{27D966FC-90C3-415B-B139-F2812D938C54}" destId="{A71A62EF-410E-4B12-934D-748852BD5349}" srcOrd="0" destOrd="0" parTransId="{47988760-0509-4F18-8A64-6BCDD2395314}" sibTransId="{95820C2C-316E-448D-83B1-3A8DB3270F73}"/>
    <dgm:cxn modelId="{8559C087-5330-4041-A235-2B9298B43BC6}" type="presOf" srcId="{A71A62EF-410E-4B12-934D-748852BD5349}" destId="{0F94E747-AFE9-4689-94DF-EA5066D83F50}" srcOrd="0" destOrd="0" presId="urn:microsoft.com/office/officeart/2009/layout/CircleArrowProcess"/>
    <dgm:cxn modelId="{84D2D698-FDB2-42D1-84DB-90D9E8771B7F}" type="presOf" srcId="{88AE09E5-F488-40E3-991F-7A22542BFFBA}" destId="{FF993638-7C16-4895-8028-714479A6BA7D}" srcOrd="0" destOrd="0" presId="urn:microsoft.com/office/officeart/2009/layout/CircleArrowProcess"/>
    <dgm:cxn modelId="{229B92C3-D1C0-4E8B-9E48-C0CB57D298E0}" type="presOf" srcId="{27D966FC-90C3-415B-B139-F2812D938C54}" destId="{3875A618-1AB2-481C-9182-6F6D5D25E87E}" srcOrd="0" destOrd="0" presId="urn:microsoft.com/office/officeart/2009/layout/CircleArrowProcess"/>
    <dgm:cxn modelId="{8F73A6EF-DFB8-4738-A6C8-0B5E37A04BCB}" srcId="{27D966FC-90C3-415B-B139-F2812D938C54}" destId="{88AE09E5-F488-40E3-991F-7A22542BFFBA}" srcOrd="2" destOrd="0" parTransId="{06D6130B-ED97-4FB7-9CAC-92B9EC92CBB8}" sibTransId="{F5B6A187-6368-4624-919E-7A0B5E02A131}"/>
    <dgm:cxn modelId="{3E41C132-A96F-42BC-A7B1-3C3BE0C46969}" type="presParOf" srcId="{3875A618-1AB2-481C-9182-6F6D5D25E87E}" destId="{3D2BAE30-C7B4-4741-B0E3-CEEDF3048371}" srcOrd="0" destOrd="0" presId="urn:microsoft.com/office/officeart/2009/layout/CircleArrowProcess"/>
    <dgm:cxn modelId="{EBA6149D-5504-4095-A4DE-176AF5D64969}" type="presParOf" srcId="{3D2BAE30-C7B4-4741-B0E3-CEEDF3048371}" destId="{51DE9DA5-6C3B-43A5-A01A-D57A7EEEA536}" srcOrd="0" destOrd="0" presId="urn:microsoft.com/office/officeart/2009/layout/CircleArrowProcess"/>
    <dgm:cxn modelId="{1E521B59-A754-4EF4-B0DB-1E04FB1E8799}" type="presParOf" srcId="{3875A618-1AB2-481C-9182-6F6D5D25E87E}" destId="{0F94E747-AFE9-4689-94DF-EA5066D83F50}" srcOrd="1" destOrd="0" presId="urn:microsoft.com/office/officeart/2009/layout/CircleArrowProcess"/>
    <dgm:cxn modelId="{9512F56D-CD45-4E0A-87F9-D9810183A568}" type="presParOf" srcId="{3875A618-1AB2-481C-9182-6F6D5D25E87E}" destId="{0A5A143C-4CF8-4C1D-A4D8-AEA7398EC5AF}" srcOrd="2" destOrd="0" presId="urn:microsoft.com/office/officeart/2009/layout/CircleArrowProcess"/>
    <dgm:cxn modelId="{252C8B95-1460-4C3D-9768-99082AC5669F}" type="presParOf" srcId="{0A5A143C-4CF8-4C1D-A4D8-AEA7398EC5AF}" destId="{664707D2-E958-433E-907D-9CA33F2BCA7F}" srcOrd="0" destOrd="0" presId="urn:microsoft.com/office/officeart/2009/layout/CircleArrowProcess"/>
    <dgm:cxn modelId="{4F4FCD16-04CF-497B-B8B7-66973C9E9C7B}" type="presParOf" srcId="{3875A618-1AB2-481C-9182-6F6D5D25E87E}" destId="{50B024FF-3547-424A-99A4-21F207EFAF9A}" srcOrd="3" destOrd="0" presId="urn:microsoft.com/office/officeart/2009/layout/CircleArrowProcess"/>
    <dgm:cxn modelId="{1F8FFB79-A12B-48E2-A3B8-29B17BA5E337}" type="presParOf" srcId="{3875A618-1AB2-481C-9182-6F6D5D25E87E}" destId="{82C10691-6AA5-4AE7-A43D-DD0B91C7A8D4}" srcOrd="4" destOrd="0" presId="urn:microsoft.com/office/officeart/2009/layout/CircleArrowProcess"/>
    <dgm:cxn modelId="{8B10EA9D-E22A-423A-B0D4-51E8153F8A50}" type="presParOf" srcId="{82C10691-6AA5-4AE7-A43D-DD0B91C7A8D4}" destId="{089FC5C8-CA82-42EC-9DCC-9338445AA72B}" srcOrd="0" destOrd="0" presId="urn:microsoft.com/office/officeart/2009/layout/CircleArrowProcess"/>
    <dgm:cxn modelId="{3CBFA08E-D285-420A-A98C-07E42FE74AB2}" type="presParOf" srcId="{3875A618-1AB2-481C-9182-6F6D5D25E87E}" destId="{FF993638-7C16-4895-8028-714479A6BA7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A61AA-53EE-4D94-92AC-E93D71E6CB97}">
      <dsp:nvSpPr>
        <dsp:cNvPr id="0" name=""/>
        <dsp:cNvSpPr/>
      </dsp:nvSpPr>
      <dsp:spPr>
        <a:xfrm>
          <a:off x="2445354" y="0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Training Set</a:t>
          </a:r>
        </a:p>
      </dsp:txBody>
      <dsp:txXfrm>
        <a:off x="2475913" y="30559"/>
        <a:ext cx="1816925" cy="982239"/>
      </dsp:txXfrm>
    </dsp:sp>
    <dsp:sp modelId="{CE673BFE-6CAC-43A5-8325-B5406E2FDA47}">
      <dsp:nvSpPr>
        <dsp:cNvPr id="0" name=""/>
        <dsp:cNvSpPr/>
      </dsp:nvSpPr>
      <dsp:spPr>
        <a:xfrm rot="5400000">
          <a:off x="3188746" y="1069441"/>
          <a:ext cx="391259" cy="469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 rot="-5400000">
        <a:off x="3243523" y="1108566"/>
        <a:ext cx="281706" cy="273881"/>
      </dsp:txXfrm>
    </dsp:sp>
    <dsp:sp modelId="{927224E1-B6A9-48CA-951F-780471694C09}">
      <dsp:nvSpPr>
        <dsp:cNvPr id="0" name=""/>
        <dsp:cNvSpPr/>
      </dsp:nvSpPr>
      <dsp:spPr>
        <a:xfrm>
          <a:off x="2445354" y="1565036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Learning </a:t>
          </a:r>
          <a:r>
            <a:rPr lang="pt-BR" sz="2600" kern="1200" dirty="0" err="1"/>
            <a:t>Algorithm</a:t>
          </a:r>
          <a:endParaRPr lang="pt-BR" sz="2600" kern="1200" dirty="0"/>
        </a:p>
      </dsp:txBody>
      <dsp:txXfrm>
        <a:off x="2475913" y="1595595"/>
        <a:ext cx="1816925" cy="982239"/>
      </dsp:txXfrm>
    </dsp:sp>
    <dsp:sp modelId="{2267F749-406B-473F-A98F-ABBA7771E6A4}">
      <dsp:nvSpPr>
        <dsp:cNvPr id="0" name=""/>
        <dsp:cNvSpPr/>
      </dsp:nvSpPr>
      <dsp:spPr>
        <a:xfrm rot="5400000">
          <a:off x="3188746" y="2634478"/>
          <a:ext cx="391259" cy="469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 rot="-5400000">
        <a:off x="3243523" y="2673603"/>
        <a:ext cx="281706" cy="273881"/>
      </dsp:txXfrm>
    </dsp:sp>
    <dsp:sp modelId="{09DAC179-379A-4C51-9614-C8E77AF940C0}">
      <dsp:nvSpPr>
        <dsp:cNvPr id="0" name=""/>
        <dsp:cNvSpPr/>
      </dsp:nvSpPr>
      <dsp:spPr>
        <a:xfrm>
          <a:off x="2445354" y="3130073"/>
          <a:ext cx="1878043" cy="1043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h</a:t>
          </a:r>
        </a:p>
      </dsp:txBody>
      <dsp:txXfrm>
        <a:off x="2475913" y="3160632"/>
        <a:ext cx="1816925" cy="982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9DA5-6C3B-43A5-A01A-D57A7EEEA536}">
      <dsp:nvSpPr>
        <dsp:cNvPr id="0" name=""/>
        <dsp:cNvSpPr/>
      </dsp:nvSpPr>
      <dsp:spPr>
        <a:xfrm>
          <a:off x="2729460" y="0"/>
          <a:ext cx="2112630" cy="211295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4E747-AFE9-4689-94DF-EA5066D83F50}">
      <dsp:nvSpPr>
        <dsp:cNvPr id="0" name=""/>
        <dsp:cNvSpPr/>
      </dsp:nvSpPr>
      <dsp:spPr>
        <a:xfrm>
          <a:off x="3196421" y="762839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Iniciar em um ponto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pt-BR" sz="12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pt-BR" sz="1200" kern="1200" dirty="0"/>
            <a:t> qualquer</a:t>
          </a:r>
        </a:p>
      </dsp:txBody>
      <dsp:txXfrm>
        <a:off x="3196421" y="762839"/>
        <a:ext cx="1173947" cy="586833"/>
      </dsp:txXfrm>
    </dsp:sp>
    <dsp:sp modelId="{664707D2-E958-433E-907D-9CA33F2BCA7F}">
      <dsp:nvSpPr>
        <dsp:cNvPr id="0" name=""/>
        <dsp:cNvSpPr/>
      </dsp:nvSpPr>
      <dsp:spPr>
        <a:xfrm>
          <a:off x="2142685" y="1214047"/>
          <a:ext cx="2112630" cy="211295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024FF-3547-424A-99A4-21F207EFAF9A}">
      <dsp:nvSpPr>
        <dsp:cNvPr id="0" name=""/>
        <dsp:cNvSpPr/>
      </dsp:nvSpPr>
      <dsp:spPr>
        <a:xfrm>
          <a:off x="2612026" y="1983909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Alterar valores para minimizar  </a:t>
          </a:r>
          <a14:m xmlns:a14="http://schemas.microsoft.com/office/drawing/2010/main">
            <m:oMath xmlns:m="http://schemas.openxmlformats.org/officeDocument/2006/math">
              <m:r>
                <a:rPr lang="pt-BR" sz="12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pt-BR" sz="12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pt-BR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pt-BR" sz="1200" b="0" i="1" kern="1200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pt-BR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pt-BR" sz="1200" b="0" i="1" kern="120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e>
              </m:d>
            </m:oMath>
          </a14:m>
          <a:endParaRPr lang="pt-BR" sz="1200" kern="1200" dirty="0"/>
        </a:p>
      </dsp:txBody>
      <dsp:txXfrm>
        <a:off x="2612026" y="1983909"/>
        <a:ext cx="1173947" cy="586833"/>
      </dsp:txXfrm>
    </dsp:sp>
    <dsp:sp modelId="{089FC5C8-CA82-42EC-9DCC-9338445AA72B}">
      <dsp:nvSpPr>
        <dsp:cNvPr id="0" name=""/>
        <dsp:cNvSpPr/>
      </dsp:nvSpPr>
      <dsp:spPr>
        <a:xfrm>
          <a:off x="2879824" y="2573376"/>
          <a:ext cx="1815076" cy="181580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93638-7C16-4895-8028-714479A6BA7D}">
      <dsp:nvSpPr>
        <dsp:cNvPr id="0" name=""/>
        <dsp:cNvSpPr/>
      </dsp:nvSpPr>
      <dsp:spPr>
        <a:xfrm>
          <a:off x="3199198" y="3206735"/>
          <a:ext cx="1173947" cy="58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Alcance do ponto mínimo</a:t>
          </a:r>
        </a:p>
      </dsp:txBody>
      <dsp:txXfrm>
        <a:off x="3199198" y="3206735"/>
        <a:ext cx="1173947" cy="586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4F6491-BCB6-4F9F-B2FA-AA85F9CC1DED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FD16E5-8584-4ADE-9756-9BF3F1D110FE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EC444-603B-4F09-9A06-5917518DD90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019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230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1056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3787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311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0615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902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9603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9755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64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8314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3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458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5869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2983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9826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3199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6749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9652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0163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033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8902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289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656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5830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9099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53832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908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87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808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8725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745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2853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050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653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8015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128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300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210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3901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394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5703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589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0135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255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4822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1361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9907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281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800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1120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705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701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321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32190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85480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45817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696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21042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5790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973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86632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98317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3065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4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47894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22928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0970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9685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912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0745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03552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7717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4233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28711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7793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9245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5833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8173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52712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633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5992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2535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39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11DC5-64E4-4D9F-9396-40D041ABB853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754A6-01A6-4024-812A-88A4DE949BCC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697C76-2C81-42C1-8EF0-70F1E4E0E8C4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B94399-031D-4E95-A551-3197B5796E90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7198CC-B2AE-4B96-972E-3492F5906793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37A5-6704-4004-8698-6E13E8DCBE44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2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844F7-198C-48B0-BBCA-5B7E09CFC606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40687-67BE-474D-800A-47EB268B95AE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D3837-A981-4DF2-8B27-33ED82ED37E5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67B9A71C-AF4A-4C16-989A-8B023D8EA3DE}" type="datetime1">
              <a:rPr lang="pt-BR" smtClean="0"/>
              <a:t>17/11/2018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0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37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6.png"/><Relationship Id="rId5" Type="http://schemas.openxmlformats.org/officeDocument/2006/relationships/image" Target="../media/image3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5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38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65.png"/><Relationship Id="rId5" Type="http://schemas.openxmlformats.org/officeDocument/2006/relationships/image" Target="../media/image36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35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36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88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90.png"/><Relationship Id="rId10" Type="http://schemas.microsoft.com/office/2007/relationships/diagramDrawing" Target="../diagrams/drawing3.xml"/><Relationship Id="rId4" Type="http://schemas.openxmlformats.org/officeDocument/2006/relationships/image" Target="../media/image89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9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9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Machine</a:t>
            </a:r>
            <a:r>
              <a:rPr lang="pt-BR" dirty="0">
                <a:latin typeface="OCR A Extended" panose="02010509020102010303" pitchFamily="50" charset="0"/>
              </a:rPr>
              <a:t> Learning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6697959" cy="474836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Nos bastidores dos algoritmos: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Determinando o modelo que mais se encaixa no conjunto de dados</a:t>
            </a:r>
          </a:p>
        </p:txBody>
      </p:sp>
    </p:spTree>
    <p:extLst>
      <p:ext uri="{BB962C8B-B14F-4D97-AF65-F5344CB8AC3E}">
        <p14:creationId xmlns:p14="http://schemas.microsoft.com/office/powerpoint/2010/main" val="26561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5C726118-AE70-4D81-8257-A8F9D974DF68}"/>
              </a:ext>
            </a:extLst>
          </p:cNvPr>
          <p:cNvSpPr txBox="1">
            <a:spLocks/>
          </p:cNvSpPr>
          <p:nvPr/>
        </p:nvSpPr>
        <p:spPr>
          <a:xfrm>
            <a:off x="3071664" y="4581128"/>
            <a:ext cx="576064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Squared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Error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276872"/>
                <a:ext cx="6912768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463161D-50D4-413A-B471-1EF1A9311B61}"/>
              </a:ext>
            </a:extLst>
          </p:cNvPr>
          <p:cNvCxnSpPr>
            <a:cxnSpLocks/>
          </p:cNvCxnSpPr>
          <p:nvPr/>
        </p:nvCxnSpPr>
        <p:spPr>
          <a:xfrm flipH="1">
            <a:off x="2231232" y="3068960"/>
            <a:ext cx="648072" cy="482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CBB14FC3-49C3-40DB-8439-1EDE232BAF13}"/>
              </a:ext>
            </a:extLst>
          </p:cNvPr>
          <p:cNvSpPr txBox="1"/>
          <p:nvPr/>
        </p:nvSpPr>
        <p:spPr>
          <a:xfrm>
            <a:off x="1334265" y="3598749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custo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562F6EE-9254-4458-A2F6-72B9AE6A6364}"/>
              </a:ext>
            </a:extLst>
          </p:cNvPr>
          <p:cNvCxnSpPr>
            <a:cxnSpLocks/>
          </p:cNvCxnSpPr>
          <p:nvPr/>
        </p:nvCxnSpPr>
        <p:spPr>
          <a:xfrm>
            <a:off x="5927305" y="3739975"/>
            <a:ext cx="0" cy="72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F7B709-336F-4594-A3B8-F0DA86D1A6CE}"/>
              </a:ext>
            </a:extLst>
          </p:cNvPr>
          <p:cNvSpPr txBox="1"/>
          <p:nvPr/>
        </p:nvSpPr>
        <p:spPr>
          <a:xfrm>
            <a:off x="4703169" y="450912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Iterando por toda a base de dados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6C2CBC9-4084-4CD5-A94E-99A8F6D0ABFC}"/>
              </a:ext>
            </a:extLst>
          </p:cNvPr>
          <p:cNvCxnSpPr>
            <a:cxnSpLocks/>
          </p:cNvCxnSpPr>
          <p:nvPr/>
        </p:nvCxnSpPr>
        <p:spPr>
          <a:xfrm>
            <a:off x="7248128" y="3385737"/>
            <a:ext cx="659904" cy="79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5EF1EC-E41E-49C1-BA94-3E076665C571}"/>
                  </a:ext>
                </a:extLst>
              </p:cNvPr>
              <p:cNvSpPr txBox="1"/>
              <p:nvPr/>
            </p:nvSpPr>
            <p:spPr>
              <a:xfrm>
                <a:off x="6983760" y="4206607"/>
                <a:ext cx="24482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Previsão do resultado para a entrada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5EF1EC-E41E-49C1-BA94-3E076665C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760" y="4206607"/>
                <a:ext cx="2448272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B4BF8EA-9848-47C1-A9AC-7DB5CE498436}"/>
              </a:ext>
            </a:extLst>
          </p:cNvPr>
          <p:cNvCxnSpPr/>
          <p:nvPr/>
        </p:nvCxnSpPr>
        <p:spPr>
          <a:xfrm>
            <a:off x="8639944" y="3191169"/>
            <a:ext cx="576064" cy="43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9F12771-0210-43AE-B7B9-49A95F1D2343}"/>
                  </a:ext>
                </a:extLst>
              </p:cNvPr>
              <p:cNvSpPr txBox="1"/>
              <p:nvPr/>
            </p:nvSpPr>
            <p:spPr>
              <a:xfrm>
                <a:off x="9144000" y="3588605"/>
                <a:ext cx="2448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Saída do algoritmo para a entrada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9F12771-0210-43AE-B7B9-49A95F1D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3588605"/>
                <a:ext cx="2448272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A1AB69A-3E50-434D-840D-4F970F959416}"/>
              </a:ext>
            </a:extLst>
          </p:cNvPr>
          <p:cNvCxnSpPr>
            <a:cxnSpLocks/>
          </p:cNvCxnSpPr>
          <p:nvPr/>
        </p:nvCxnSpPr>
        <p:spPr>
          <a:xfrm flipH="1">
            <a:off x="3947592" y="3551855"/>
            <a:ext cx="923260" cy="54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0AE9D16-74EA-4EB3-B769-90374D75D9D4}"/>
              </a:ext>
            </a:extLst>
          </p:cNvPr>
          <p:cNvSpPr txBox="1"/>
          <p:nvPr/>
        </p:nvSpPr>
        <p:spPr>
          <a:xfrm>
            <a:off x="2231232" y="4185954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Elemento para cálculo da média</a:t>
            </a:r>
          </a:p>
        </p:txBody>
      </p:sp>
    </p:spTree>
    <p:extLst>
      <p:ext uri="{BB962C8B-B14F-4D97-AF65-F5344CB8AC3E}">
        <p14:creationId xmlns:p14="http://schemas.microsoft.com/office/powerpoint/2010/main" val="23605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2E2B6-C293-4DD5-80DB-2257B1D1BA78}"/>
                  </a:ext>
                </a:extLst>
              </p:cNvPr>
              <p:cNvSpPr txBox="1"/>
              <p:nvPr/>
            </p:nvSpPr>
            <p:spPr>
              <a:xfrm>
                <a:off x="-168696" y="4437112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DB2E2B6-C293-4DD5-80DB-2257B1D1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4437112"/>
                <a:ext cx="5416202" cy="369332"/>
              </a:xfrm>
              <a:prstGeom prst="rect">
                <a:avLst/>
              </a:prstGeom>
              <a:blipFill>
                <a:blip r:embed="rId5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C5213C2-DD8D-4075-AF41-3D2D626E7903}"/>
                  </a:ext>
                </a:extLst>
              </p:cNvPr>
              <p:cNvSpPr txBox="1"/>
              <p:nvPr/>
            </p:nvSpPr>
            <p:spPr>
              <a:xfrm>
                <a:off x="59162" y="4805592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C5213C2-DD8D-4075-AF41-3D2D626E7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2" y="4805592"/>
                <a:ext cx="4421080" cy="369332"/>
              </a:xfrm>
              <a:prstGeom prst="rect">
                <a:avLst/>
              </a:prstGeom>
              <a:blipFill>
                <a:blip r:embed="rId6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17D45E1-58FD-4640-A8A2-5450ABFE3D67}"/>
                  </a:ext>
                </a:extLst>
              </p:cNvPr>
              <p:cNvSpPr txBox="1"/>
              <p:nvPr/>
            </p:nvSpPr>
            <p:spPr>
              <a:xfrm>
                <a:off x="105855" y="5174924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17D45E1-58FD-4640-A8A2-5450ABFE3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5" y="5174924"/>
                <a:ext cx="4421081" cy="369332"/>
              </a:xfrm>
              <a:prstGeom prst="rect">
                <a:avLst/>
              </a:prstGeom>
              <a:blipFill>
                <a:blip r:embed="rId7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D428C7B-6A7D-4C29-97C4-DB7CAB39CDD1}"/>
                  </a:ext>
                </a:extLst>
              </p:cNvPr>
              <p:cNvSpPr txBox="1"/>
              <p:nvPr/>
            </p:nvSpPr>
            <p:spPr>
              <a:xfrm>
                <a:off x="762801" y="5614876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D428C7B-6A7D-4C29-97C4-DB7CAB39C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1" y="5614876"/>
                <a:ext cx="4421081" cy="384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EFA295F1-8059-4FF4-BFD2-89EAB3CFE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428794"/>
            <a:ext cx="5179356" cy="3212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25B3457C-DD55-4705-96DF-B508A57560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2064" y="5359590"/>
                <a:ext cx="4464496" cy="6983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3300" dirty="0">
                    <a:latin typeface="OCR A Extended" panose="02010509020102010303" pitchFamily="50" charset="0"/>
                  </a:rPr>
                  <a:t>Minimizar </a:t>
                </a:r>
                <a14:m>
                  <m:oMath xmlns:m="http://schemas.openxmlformats.org/officeDocument/2006/math">
                    <m:r>
                      <a:rPr lang="pt-BR" sz="33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pt-BR" sz="3300" dirty="0">
                  <a:latin typeface="OCR A Extended" panose="02010509020102010303" pitchFamily="50" charset="0"/>
                </a:endParaRPr>
              </a:p>
            </p:txBody>
          </p:sp>
        </mc:Choice>
        <mc:Fallback xmlns=""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25B3457C-DD55-4705-96DF-B508A5756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5359590"/>
                <a:ext cx="4464496" cy="698325"/>
              </a:xfrm>
              <a:prstGeom prst="rect">
                <a:avLst/>
              </a:prstGeom>
              <a:blipFill>
                <a:blip r:embed="rId10"/>
                <a:stretch>
                  <a:fillRect b="-278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7D1F0DD-A836-417F-A58E-64655373B856}"/>
              </a:ext>
            </a:extLst>
          </p:cNvPr>
          <p:cNvSpPr/>
          <p:nvPr/>
        </p:nvSpPr>
        <p:spPr>
          <a:xfrm>
            <a:off x="8760296" y="4834783"/>
            <a:ext cx="504056" cy="49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47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r>
              <a:rPr lang="pt-BR" dirty="0">
                <a:latin typeface="OCR A Extended" panose="02010509020102010303" pitchFamily="50" charset="0"/>
              </a:rPr>
              <a:t> - Medindo a acurácia de 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887"/>
                <a:ext cx="5184576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916832"/>
                <a:ext cx="322609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EFA295F1-8059-4FF4-BFD2-89EAB3CFE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28794"/>
            <a:ext cx="5179356" cy="3212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0BFDEABB-3183-4C7E-8E8A-03B2EF9FA05E}"/>
                  </a:ext>
                </a:extLst>
              </p:cNvPr>
              <p:cNvSpPr txBox="1"/>
              <p:nvPr/>
            </p:nvSpPr>
            <p:spPr>
              <a:xfrm>
                <a:off x="1415480" y="5106040"/>
                <a:ext cx="92182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A ideia é escolher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de modo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possua valores mais próximos possíveis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para todos os dados de treinamento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 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0BFDEABB-3183-4C7E-8E8A-03B2EF9F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106040"/>
                <a:ext cx="9218240" cy="646331"/>
              </a:xfrm>
              <a:prstGeom prst="rect">
                <a:avLst/>
              </a:prstGeom>
              <a:blipFill>
                <a:blip r:embed="rId6"/>
                <a:stretch>
                  <a:fillRect t="-5660" r="-6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1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Entendendo melhor seu papel no algoritmo </a:t>
            </a:r>
          </a:p>
        </p:txBody>
      </p:sp>
    </p:spTree>
    <p:extLst>
      <p:ext uri="{BB962C8B-B14F-4D97-AF65-F5344CB8AC3E}">
        <p14:creationId xmlns:p14="http://schemas.microsoft.com/office/powerpoint/2010/main" val="201395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01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5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95056529-A51D-4102-86E2-79E443B3E570}"/>
              </a:ext>
            </a:extLst>
          </p:cNvPr>
          <p:cNvSpPr txBox="1">
            <a:spLocks/>
          </p:cNvSpPr>
          <p:nvPr/>
        </p:nvSpPr>
        <p:spPr>
          <a:xfrm>
            <a:off x="6354891" y="646175"/>
            <a:ext cx="32260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/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/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>
            <a:extLst>
              <a:ext uri="{FF2B5EF4-FFF2-40B4-BE49-F238E27FC236}">
                <a16:creationId xmlns:a16="http://schemas.microsoft.com/office/drawing/2014/main" id="{F32EB8B1-D346-4646-880C-01FC34B7E81D}"/>
              </a:ext>
            </a:extLst>
          </p:cNvPr>
          <p:cNvSpPr txBox="1">
            <a:spLocks/>
          </p:cNvSpPr>
          <p:nvPr/>
        </p:nvSpPr>
        <p:spPr>
          <a:xfrm>
            <a:off x="6373421" y="3231395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A91EC8C-42F2-4118-BF29-07FF7CABC873}"/>
              </a:ext>
            </a:extLst>
          </p:cNvPr>
          <p:cNvSpPr txBox="1">
            <a:spLocks/>
          </p:cNvSpPr>
          <p:nvPr/>
        </p:nvSpPr>
        <p:spPr>
          <a:xfrm>
            <a:off x="6354891" y="1948613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50C21FA-B324-468C-A264-DED984AD348D}"/>
                  </a:ext>
                </a:extLst>
              </p:cNvPr>
              <p:cNvSpPr txBox="1"/>
              <p:nvPr/>
            </p:nvSpPr>
            <p:spPr>
              <a:xfrm>
                <a:off x="7332435" y="5857527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50C21FA-B324-468C-A264-DED984AD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35" y="5857527"/>
                <a:ext cx="1097095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AB71FE6-F1CE-4FB1-8BD9-F97BDBA0FA4B}"/>
                  </a:ext>
                </a:extLst>
              </p:cNvPr>
              <p:cNvSpPr txBox="1"/>
              <p:nvPr/>
            </p:nvSpPr>
            <p:spPr>
              <a:xfrm>
                <a:off x="6633187" y="5553385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AB71FE6-F1CE-4FB1-8BD9-F97BDBA0F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187" y="5553385"/>
                <a:ext cx="3226099" cy="307777"/>
              </a:xfrm>
              <a:prstGeom prst="rect">
                <a:avLst/>
              </a:prstGeom>
              <a:blipFill>
                <a:blip r:embed="rId11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/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blipFill>
                <a:blip r:embed="rId1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05A6424C-3F74-4617-BEDB-9EA63C9AA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000" i="1" dirty="0">
                    <a:latin typeface="OCR A Extended" panose="02010509020102010303" pitchFamily="50" charset="0"/>
                  </a:rPr>
                  <a:t>Simplificado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i="1" dirty="0">
                  <a:latin typeface="OCR A Extended" panose="02010509020102010303" pitchFamily="50" charset="0"/>
                </a:endParaRPr>
              </a:p>
            </p:txBody>
          </p:sp>
        </mc:Choice>
        <mc:Fallback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05A6424C-3F74-4617-BEDB-9EA63C9A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  <a:blipFill>
                <a:blip r:embed="rId13"/>
                <a:stretch>
                  <a:fillRect l="-1836" b="-20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BF4164C-0514-4515-A9D3-498971BAA101}"/>
              </a:ext>
            </a:extLst>
          </p:cNvPr>
          <p:cNvCxnSpPr/>
          <p:nvPr/>
        </p:nvCxnSpPr>
        <p:spPr>
          <a:xfrm>
            <a:off x="6023992" y="661950"/>
            <a:ext cx="0" cy="579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F45C8C30-467F-414C-A662-9FB2F9E9676B}"/>
              </a:ext>
            </a:extLst>
          </p:cNvPr>
          <p:cNvSpPr txBox="1">
            <a:spLocks/>
          </p:cNvSpPr>
          <p:nvPr/>
        </p:nvSpPr>
        <p:spPr>
          <a:xfrm>
            <a:off x="6240016" y="4746899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2E2E42-6AE4-4A70-A69B-D2B022E9B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5226" y="826800"/>
            <a:ext cx="2377250" cy="129502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FAE5AED-59D6-4CAD-81D5-0D2987C4DC7F}"/>
              </a:ext>
            </a:extLst>
          </p:cNvPr>
          <p:cNvCxnSpPr>
            <a:cxnSpLocks/>
          </p:cNvCxnSpPr>
          <p:nvPr/>
        </p:nvCxnSpPr>
        <p:spPr>
          <a:xfrm flipV="1">
            <a:off x="9520403" y="1294685"/>
            <a:ext cx="2005338" cy="7132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56DB5217-BF01-49C3-BBAB-895EF80C6C70}"/>
              </a:ext>
            </a:extLst>
          </p:cNvPr>
          <p:cNvSpPr/>
          <p:nvPr/>
        </p:nvSpPr>
        <p:spPr>
          <a:xfrm>
            <a:off x="9484399" y="1964388"/>
            <a:ext cx="72008" cy="106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/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blipFill>
                <a:blip r:embed="rId15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2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3" grpId="0"/>
      <p:bldP spid="34" grpId="0"/>
      <p:bldP spid="35" grpId="0"/>
      <p:bldP spid="36" grpId="0"/>
      <p:bldP spid="38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B201143-525B-4CFB-A0B5-80EAAAEBE08B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4F5EA5D0-A8C8-4F8D-B0CB-1752EA6C0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9051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D0267CA-C5B5-4ACD-A851-035257D5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30" y="1869207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042EBB0-4596-4324-8B21-2ABD7A2DE6AD}"/>
                  </a:ext>
                </a:extLst>
              </p:cNvPr>
              <p:cNvSpPr txBox="1"/>
              <p:nvPr/>
            </p:nvSpPr>
            <p:spPr>
              <a:xfrm>
                <a:off x="1640174" y="5614146"/>
                <a:ext cx="921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Verificar comportamento das funções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1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para diferentes entradas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042EBB0-4596-4324-8B21-2ABD7A2D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74" y="5614146"/>
                <a:ext cx="9218240" cy="369332"/>
              </a:xfrm>
              <a:prstGeom prst="rect">
                <a:avLst/>
              </a:prstGeom>
              <a:blipFill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B201143-525B-4CFB-A0B5-80EAAAEBE08B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692696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665F098-86C2-4F9C-9488-7F775BC7B26F}"/>
              </a:ext>
            </a:extLst>
          </p:cNvPr>
          <p:cNvGrpSpPr/>
          <p:nvPr/>
        </p:nvGrpSpPr>
        <p:grpSpPr>
          <a:xfrm>
            <a:off x="947703" y="1916832"/>
            <a:ext cx="4276725" cy="3228975"/>
            <a:chOff x="1055440" y="1916832"/>
            <a:chExt cx="4276725" cy="3228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8641602-7319-4DFA-93DC-A0004C19C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40" y="1916832"/>
              <a:ext cx="4276725" cy="3228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00992368-F02C-4D69-A157-8410B9CDF1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6940" y="3138160"/>
              <a:ext cx="288032" cy="248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12405AB5-A611-4AD4-8BEE-D65B21D3FAB6}"/>
                    </a:ext>
                  </a:extLst>
                </p:cNvPr>
                <p:cNvSpPr txBox="1"/>
                <p:nvPr/>
              </p:nvSpPr>
              <p:spPr>
                <a:xfrm>
                  <a:off x="3534676" y="3477351"/>
                  <a:ext cx="9794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12405AB5-A611-4AD4-8BEE-D65B21D3F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76" y="3477351"/>
                  <a:ext cx="979415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55E6B3-4545-4F68-9188-51F0D1F41FA4}"/>
                    </a:ext>
                  </a:extLst>
                </p:cNvPr>
                <p:cNvSpPr txBox="1"/>
                <p:nvPr/>
              </p:nvSpPr>
              <p:spPr>
                <a:xfrm>
                  <a:off x="3548739" y="3820914"/>
                  <a:ext cx="9794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3A55E6B3-4545-4F68-9188-51F0D1F41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739" y="3820914"/>
                  <a:ext cx="979415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BD62FBBF-F5DF-48D4-A39F-B9BF81E9396F}"/>
                    </a:ext>
                  </a:extLst>
                </p:cNvPr>
                <p:cNvSpPr txBox="1"/>
                <p:nvPr/>
              </p:nvSpPr>
              <p:spPr>
                <a:xfrm>
                  <a:off x="3656940" y="4133925"/>
                  <a:ext cx="1540668" cy="312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BD62FBBF-F5DF-48D4-A39F-B9BF81E93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940" y="4133925"/>
                  <a:ext cx="1540668" cy="312650"/>
                </a:xfrm>
                <a:prstGeom prst="rect">
                  <a:avLst/>
                </a:prstGeom>
                <a:blipFill>
                  <a:blip r:embed="rId10"/>
                  <a:stretch>
                    <a:fillRect l="-2767" t="-3922" r="-2372" b="-1960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4D5ED947-F1AA-4A82-92B9-2E602689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73" y="1839051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373622" y="5409593"/>
                <a:ext cx="4716249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2" y="5409593"/>
                <a:ext cx="4716249" cy="8402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087D836-6C5F-44D7-ACF4-E7206664E766}"/>
                  </a:ext>
                </a:extLst>
              </p:cNvPr>
              <p:cNvSpPr txBox="1"/>
              <p:nvPr/>
            </p:nvSpPr>
            <p:spPr>
              <a:xfrm>
                <a:off x="5224428" y="5451866"/>
                <a:ext cx="4854214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087D836-6C5F-44D7-ACF4-E7206664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428" y="5451866"/>
                <a:ext cx="4854214" cy="7788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632504" y="5691239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04" y="5691239"/>
                <a:ext cx="906210" cy="276999"/>
              </a:xfrm>
              <a:prstGeom prst="rect">
                <a:avLst/>
              </a:prstGeom>
              <a:blipFill>
                <a:blip r:embed="rId14"/>
                <a:stretch>
                  <a:fillRect l="-7383" r="-5369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10440691" y="5589240"/>
            <a:ext cx="1271933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098D57E-CCC0-4E0C-9612-D3F605938588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098D57E-CCC0-4E0C-9612-D3F60593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0ADF21-A7FF-48C0-85EE-F06139FE17CE}"/>
                  </a:ext>
                </a:extLst>
              </p:cNvPr>
              <p:cNvSpPr txBox="1"/>
              <p:nvPr/>
            </p:nvSpPr>
            <p:spPr>
              <a:xfrm>
                <a:off x="1847528" y="2586072"/>
                <a:ext cx="9794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0ADF21-A7FF-48C0-85EE-F06139FE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2586072"/>
                <a:ext cx="979415" cy="276999"/>
              </a:xfrm>
              <a:prstGeom prst="rect">
                <a:avLst/>
              </a:prstGeom>
              <a:blipFill>
                <a:blip r:embed="rId1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2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2" grpId="0"/>
      <p:bldP spid="23" grpId="0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Sumário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412B7E-C488-46A9-86B1-EF17AAD9C44D}"/>
              </a:ext>
            </a:extLst>
          </p:cNvPr>
          <p:cNvSpPr txBox="1"/>
          <p:nvPr/>
        </p:nvSpPr>
        <p:spPr>
          <a:xfrm>
            <a:off x="983432" y="177281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Representação de um Modelo</a:t>
            </a:r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A277E-6BA2-4FFC-91EC-A3A4F2358EA3}"/>
              </a:ext>
            </a:extLst>
          </p:cNvPr>
          <p:cNvSpPr txBox="1"/>
          <p:nvPr/>
        </p:nvSpPr>
        <p:spPr>
          <a:xfrm>
            <a:off x="983432" y="224786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412409-B51B-44C9-9627-D5BF82C76E4F}"/>
              </a:ext>
            </a:extLst>
          </p:cNvPr>
          <p:cNvSpPr txBox="1"/>
          <p:nvPr/>
        </p:nvSpPr>
        <p:spPr>
          <a:xfrm>
            <a:off x="983432" y="178620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Representação de um Modelo</a:t>
            </a:r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C6E585-6168-46A0-8FAE-B764014F74EC}"/>
              </a:ext>
            </a:extLst>
          </p:cNvPr>
          <p:cNvSpPr txBox="1"/>
          <p:nvPr/>
        </p:nvSpPr>
        <p:spPr>
          <a:xfrm>
            <a:off x="1631504" y="271550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3046F5-6929-4E51-8406-2B8512207BB4}"/>
              </a:ext>
            </a:extLst>
          </p:cNvPr>
          <p:cNvSpPr txBox="1"/>
          <p:nvPr/>
        </p:nvSpPr>
        <p:spPr>
          <a:xfrm>
            <a:off x="1647596" y="31336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8DAF59-9A74-45EC-ADA5-EA0FDA5459FD}"/>
              </a:ext>
            </a:extLst>
          </p:cNvPr>
          <p:cNvSpPr txBox="1"/>
          <p:nvPr/>
        </p:nvSpPr>
        <p:spPr>
          <a:xfrm>
            <a:off x="983432" y="2248973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Cost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Function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D4E1EBC-F3A0-4F19-9DCC-8C8F535D7529}"/>
              </a:ext>
            </a:extLst>
          </p:cNvPr>
          <p:cNvSpPr txBox="1"/>
          <p:nvPr/>
        </p:nvSpPr>
        <p:spPr>
          <a:xfrm>
            <a:off x="958550" y="359530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9586AB-A589-4954-A208-A3460874A8F0}"/>
              </a:ext>
            </a:extLst>
          </p:cNvPr>
          <p:cNvSpPr txBox="1"/>
          <p:nvPr/>
        </p:nvSpPr>
        <p:spPr>
          <a:xfrm>
            <a:off x="1631504" y="410421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3.1.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Intuition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I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C9A4D2-401C-494A-825C-27751CD7820C}"/>
              </a:ext>
            </a:extLst>
          </p:cNvPr>
          <p:cNvSpPr txBox="1"/>
          <p:nvPr/>
        </p:nvSpPr>
        <p:spPr>
          <a:xfrm>
            <a:off x="1647596" y="4567002"/>
            <a:ext cx="89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3.2.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Gradient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Descent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 for Linear </a:t>
            </a:r>
            <a:r>
              <a:rPr lang="pt-BR" sz="2400" dirty="0" err="1">
                <a:latin typeface="OCR A Extended" panose="02010509020102010303" pitchFamily="50" charset="0"/>
                <a:ea typeface="+mj-ea"/>
                <a:cs typeface="+mj-cs"/>
              </a:rPr>
              <a:t>Regression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1BCDB9-FAD1-4A6D-8379-909BE50F0173}"/>
              </a:ext>
            </a:extLst>
          </p:cNvPr>
          <p:cNvSpPr txBox="1"/>
          <p:nvPr/>
        </p:nvSpPr>
        <p:spPr>
          <a:xfrm>
            <a:off x="950707" y="4988079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OCR A Extended" panose="02010509020102010303" pitchFamily="50" charset="0"/>
                <a:ea typeface="+mj-ea"/>
                <a:cs typeface="+mj-cs"/>
              </a:rPr>
              <a:t>4.</a:t>
            </a:r>
            <a:r>
              <a:rPr lang="pt-BR" sz="2400" dirty="0">
                <a:latin typeface="OCR A Extended" panose="02010509020102010303" pitchFamily="50" charset="0"/>
                <a:ea typeface="+mj-ea"/>
                <a:cs typeface="+mj-cs"/>
              </a:rPr>
              <a:t>Exercícios</a:t>
            </a:r>
            <a:endParaRPr lang="pt-BR" sz="2400" dirty="0">
              <a:solidFill>
                <a:schemeClr val="accent1"/>
              </a:solidFill>
              <a:latin typeface="OCR A Extended" panose="02010509020102010303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BCA36A3-9A87-4B4C-96FB-C0B10A24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3" y="1814512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5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7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0.5−1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1.5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]=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=0.58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=0.58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blipFill>
                <a:blip r:embed="rId9"/>
                <a:stretch>
                  <a:fillRect l="-4825" r="-3509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9984432" y="5589240"/>
            <a:ext cx="1512167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/>
              <p:nvPr/>
            </p:nvSpPr>
            <p:spPr>
              <a:xfrm>
                <a:off x="4365566" y="3477351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66" y="3477351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/>
              <p:nvPr/>
            </p:nvSpPr>
            <p:spPr>
              <a:xfrm>
                <a:off x="4365566" y="3798947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66" y="3798947"/>
                <a:ext cx="797124" cy="246221"/>
              </a:xfrm>
              <a:prstGeom prst="rect">
                <a:avLst/>
              </a:prstGeom>
              <a:blipFill>
                <a:blip r:embed="rId11"/>
                <a:stretch>
                  <a:fillRect l="-4580" r="-4580" b="-170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/>
              <p:nvPr/>
            </p:nvSpPr>
            <p:spPr>
              <a:xfrm>
                <a:off x="2731746" y="4192641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4192641"/>
                <a:ext cx="797124" cy="254237"/>
              </a:xfrm>
              <a:prstGeom prst="rect">
                <a:avLst/>
              </a:prstGeom>
              <a:blipFill>
                <a:blip r:embed="rId12"/>
                <a:stretch>
                  <a:fillRect l="-3053" t="-2439" r="-6107"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B261D92-7DAB-4F28-AAEA-BCA97F1BA2D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4068147"/>
            <a:ext cx="112440" cy="1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/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blipFill>
                <a:blip r:embed="rId13"/>
                <a:stretch>
                  <a:fillRect t="-2381"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6E14D9D-C228-4960-8BA8-946F809DC262}"/>
              </a:ext>
            </a:extLst>
          </p:cNvPr>
          <p:cNvCxnSpPr>
            <a:cxnSpLocks/>
          </p:cNvCxnSpPr>
          <p:nvPr/>
        </p:nvCxnSpPr>
        <p:spPr>
          <a:xfrm flipV="1">
            <a:off x="2731746" y="3428999"/>
            <a:ext cx="195902" cy="10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E0C7321C-C789-422B-BE8A-B4283577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57" y="1761988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3" grpId="0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A72A3C7-F12C-4ADA-89F2-FBE503A78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45" y="1826873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5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1357"/>
                <a:ext cx="233313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7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/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2×3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]=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=2.33</m:t>
                          </m:r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D7FDB3F4-DE00-4445-975E-FCED6601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49" y="5375864"/>
                <a:ext cx="8242657" cy="8653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/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=2.33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23D79AC-678D-4F42-AE99-A8902746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662" y="5702768"/>
                <a:ext cx="1387111" cy="276999"/>
              </a:xfrm>
              <a:prstGeom prst="rect">
                <a:avLst/>
              </a:prstGeom>
              <a:blipFill>
                <a:blip r:embed="rId9"/>
                <a:stretch>
                  <a:fillRect l="-4825" r="-3509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B77B57B7-2A1B-46FE-9439-8205B506058B}"/>
              </a:ext>
            </a:extLst>
          </p:cNvPr>
          <p:cNvSpPr/>
          <p:nvPr/>
        </p:nvSpPr>
        <p:spPr>
          <a:xfrm>
            <a:off x="9984432" y="5589240"/>
            <a:ext cx="1512167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/>
              <p:nvPr/>
            </p:nvSpPr>
            <p:spPr>
              <a:xfrm>
                <a:off x="2009050" y="2217688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640576-49DE-4422-80D0-42AAE8BA6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50" y="2217688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3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/>
              <p:nvPr/>
            </p:nvSpPr>
            <p:spPr>
              <a:xfrm>
                <a:off x="2053580" y="2527223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9F6B666-8067-4B93-85E9-842B1427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80" y="2527223"/>
                <a:ext cx="797124" cy="246221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/>
              <p:nvPr/>
            </p:nvSpPr>
            <p:spPr>
              <a:xfrm>
                <a:off x="1610488" y="4003275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7646E46-5B7C-4961-8D65-4765C4072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488" y="4003275"/>
                <a:ext cx="797124" cy="254237"/>
              </a:xfrm>
              <a:prstGeom prst="rect">
                <a:avLst/>
              </a:prstGeom>
              <a:blipFill>
                <a:blip r:embed="rId12"/>
                <a:stretch>
                  <a:fillRect l="-3053" t="-2439" r="-6107" b="-36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B261D92-7DAB-4F28-AAEA-BCA97F1BA2D4}"/>
              </a:ext>
            </a:extLst>
          </p:cNvPr>
          <p:cNvCxnSpPr>
            <a:cxnSpLocks/>
          </p:cNvCxnSpPr>
          <p:nvPr/>
        </p:nvCxnSpPr>
        <p:spPr>
          <a:xfrm>
            <a:off x="2135560" y="4257512"/>
            <a:ext cx="360040" cy="24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/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C8F50E7-2A78-4D8B-94A3-EE9DB3F8A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46" y="3230513"/>
                <a:ext cx="797124" cy="254237"/>
              </a:xfrm>
              <a:prstGeom prst="rect">
                <a:avLst/>
              </a:prstGeom>
              <a:blipFill>
                <a:blip r:embed="rId13"/>
                <a:stretch>
                  <a:fillRect t="-2381"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6E14D9D-C228-4960-8BA8-946F809DC262}"/>
              </a:ext>
            </a:extLst>
          </p:cNvPr>
          <p:cNvCxnSpPr>
            <a:cxnSpLocks/>
          </p:cNvCxnSpPr>
          <p:nvPr/>
        </p:nvCxnSpPr>
        <p:spPr>
          <a:xfrm flipV="1">
            <a:off x="2625766" y="3428999"/>
            <a:ext cx="301882" cy="23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C1D42DC4-3460-41AD-9DED-D8947FD17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30" y="1790699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7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3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/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49204FF4-FB90-40F3-BE6F-98F6043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692696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/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CB0108D-8638-4A72-832F-7BBA2952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2" y="1246694"/>
                <a:ext cx="2821542" cy="369332"/>
              </a:xfrm>
              <a:prstGeom prst="rect">
                <a:avLst/>
              </a:prstGeom>
              <a:blipFill>
                <a:blip r:embed="rId4"/>
                <a:stretch>
                  <a:fillRect l="-1728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/>
              <p:nvPr/>
            </p:nvSpPr>
            <p:spPr>
              <a:xfrm>
                <a:off x="8107561" y="714762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6FE2690-8E92-4A92-8DDC-A99F7AF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61" y="714762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/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9CC4130-8D30-4049-94A6-783539A1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355" y="1246694"/>
                <a:ext cx="3030894" cy="369332"/>
              </a:xfrm>
              <a:prstGeom prst="rect">
                <a:avLst/>
              </a:prstGeom>
              <a:blipFill>
                <a:blip r:embed="rId6"/>
                <a:stretch>
                  <a:fillRect l="-181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3C7D72F-3BD7-44EF-84AA-735A60CFD957}"/>
              </a:ext>
            </a:extLst>
          </p:cNvPr>
          <p:cNvCxnSpPr>
            <a:cxnSpLocks/>
          </p:cNvCxnSpPr>
          <p:nvPr/>
        </p:nvCxnSpPr>
        <p:spPr>
          <a:xfrm>
            <a:off x="6023992" y="1616026"/>
            <a:ext cx="0" cy="3529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/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082FD52-7BD0-428A-9763-4ED59D7DB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44" y="254288"/>
                <a:ext cx="233313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46AC2E53-39FC-4B44-B854-9EEA40F7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8324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9E0FE19-3991-4555-81C7-71E331E8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45" y="1780760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CD6CDE6-4FE7-4257-B8CA-82410A3E2F92}"/>
              </a:ext>
            </a:extLst>
          </p:cNvPr>
          <p:cNvSpPr/>
          <p:nvPr/>
        </p:nvSpPr>
        <p:spPr>
          <a:xfrm>
            <a:off x="7473820" y="2500604"/>
            <a:ext cx="2957804" cy="1987420"/>
          </a:xfrm>
          <a:custGeom>
            <a:avLst/>
            <a:gdLst>
              <a:gd name="connsiteX0" fmla="*/ 0 w 2957804"/>
              <a:gd name="connsiteY0" fmla="*/ 0 h 1987420"/>
              <a:gd name="connsiteX1" fmla="*/ 718458 w 2957804"/>
              <a:gd name="connsiteY1" fmla="*/ 1502229 h 1987420"/>
              <a:gd name="connsiteX2" fmla="*/ 1492898 w 2957804"/>
              <a:gd name="connsiteY2" fmla="*/ 1987420 h 1987420"/>
              <a:gd name="connsiteX3" fmla="*/ 2230017 w 2957804"/>
              <a:gd name="connsiteY3" fmla="*/ 1502229 h 1987420"/>
              <a:gd name="connsiteX4" fmla="*/ 2957804 w 2957804"/>
              <a:gd name="connsiteY4" fmla="*/ 0 h 1987420"/>
              <a:gd name="connsiteX5" fmla="*/ 2957804 w 2957804"/>
              <a:gd name="connsiteY5" fmla="*/ 0 h 19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7804" h="1987420">
                <a:moveTo>
                  <a:pt x="0" y="0"/>
                </a:moveTo>
                <a:cubicBezTo>
                  <a:pt x="234821" y="585496"/>
                  <a:pt x="469642" y="1170992"/>
                  <a:pt x="718458" y="1502229"/>
                </a:cubicBezTo>
                <a:cubicBezTo>
                  <a:pt x="967274" y="1833466"/>
                  <a:pt x="1240972" y="1987420"/>
                  <a:pt x="1492898" y="1987420"/>
                </a:cubicBezTo>
                <a:cubicBezTo>
                  <a:pt x="1744824" y="1987420"/>
                  <a:pt x="1985866" y="1833466"/>
                  <a:pt x="2230017" y="1502229"/>
                </a:cubicBezTo>
                <a:cubicBezTo>
                  <a:pt x="2474168" y="1170992"/>
                  <a:pt x="2957804" y="0"/>
                  <a:pt x="2957804" y="0"/>
                </a:cubicBezTo>
                <a:lnTo>
                  <a:pt x="2957804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EEDE9C5-D385-4B94-BC07-2AF59E32A64D}"/>
                  </a:ext>
                </a:extLst>
              </p:cNvPr>
              <p:cNvSpPr txBox="1"/>
              <p:nvPr/>
            </p:nvSpPr>
            <p:spPr>
              <a:xfrm>
                <a:off x="8534185" y="3532460"/>
                <a:ext cx="7971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EEDE9C5-D385-4B94-BC07-2AF59E32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185" y="3532460"/>
                <a:ext cx="797124" cy="246221"/>
              </a:xfrm>
              <a:prstGeom prst="rect">
                <a:avLst/>
              </a:prstGeom>
              <a:blipFill>
                <a:blip r:embed="rId10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798A196-641F-46C4-851A-0CA54DFEACE2}"/>
              </a:ext>
            </a:extLst>
          </p:cNvPr>
          <p:cNvCxnSpPr>
            <a:cxnSpLocks/>
          </p:cNvCxnSpPr>
          <p:nvPr/>
        </p:nvCxnSpPr>
        <p:spPr>
          <a:xfrm>
            <a:off x="8932747" y="3861048"/>
            <a:ext cx="0" cy="4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327F856-D96B-457C-9A2D-73F746523403}"/>
                  </a:ext>
                </a:extLst>
              </p:cNvPr>
              <p:cNvSpPr txBox="1"/>
              <p:nvPr/>
            </p:nvSpPr>
            <p:spPr>
              <a:xfrm>
                <a:off x="1486880" y="5492465"/>
                <a:ext cx="921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O valor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que minimiza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 é 1</m:t>
                    </m:r>
                  </m:oMath>
                </a14:m>
                <a:r>
                  <a:rPr lang="pt-BR" dirty="0"/>
                  <a:t>, portanto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= 1 é nosso </a:t>
                </a:r>
                <a:r>
                  <a:rPr lang="pt-BR" b="1" dirty="0"/>
                  <a:t>mínimo global</a:t>
                </a:r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327F856-D96B-457C-9A2D-73F746523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80" y="5492465"/>
                <a:ext cx="9218240" cy="369332"/>
              </a:xfrm>
              <a:prstGeom prst="rect">
                <a:avLst/>
              </a:prstGeom>
              <a:blipFill>
                <a:blip r:embed="rId11"/>
                <a:stretch>
                  <a:fillRect l="-595" t="-9836" r="-463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2602826"/>
            <a:ext cx="10947648" cy="673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Mas e se mais parâmetros estiverem presentes?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Aprofundando os conhecimentos – </a:t>
            </a:r>
            <a:r>
              <a:rPr lang="pt-BR" dirty="0" err="1"/>
              <a:t>Pots</a:t>
            </a:r>
            <a:r>
              <a:rPr lang="pt-BR" dirty="0"/>
              <a:t> de contorno</a:t>
            </a:r>
          </a:p>
        </p:txBody>
      </p:sp>
    </p:spTree>
    <p:extLst>
      <p:ext uri="{BB962C8B-B14F-4D97-AF65-F5344CB8AC3E}">
        <p14:creationId xmlns:p14="http://schemas.microsoft.com/office/powerpoint/2010/main" val="30051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480325" y="4745856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03" y="5873302"/>
                <a:ext cx="1097095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55" y="5569160"/>
                <a:ext cx="32260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81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Comportamento com parâmetro único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FC33A0B-06DE-4D74-B3D4-427511A5F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0" y="1838324"/>
            <a:ext cx="42767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F0290-C4D1-4E4C-A4DC-159E422812A3}"/>
                  </a:ext>
                </a:extLst>
              </p:cNvPr>
              <p:cNvSpPr txBox="1"/>
              <p:nvPr/>
            </p:nvSpPr>
            <p:spPr>
              <a:xfrm>
                <a:off x="3143672" y="5373216"/>
                <a:ext cx="61206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3200" b="0" dirty="0"/>
                  <a:t>O que acontece caso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 </m:t>
                    </m:r>
                    <m:r>
                      <a:rPr lang="pt-BR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pt-BR" sz="16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F0290-C4D1-4E4C-A4DC-159E4228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5373216"/>
                <a:ext cx="6120680" cy="492443"/>
              </a:xfrm>
              <a:prstGeom prst="rect">
                <a:avLst/>
              </a:prstGeom>
              <a:blipFill>
                <a:blip r:embed="rId5"/>
                <a:stretch>
                  <a:fillRect l="-4084" t="-25926" b="-48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0BE44A26-3645-4716-9889-7EDAA3A5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45" y="1780760"/>
            <a:ext cx="44672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DC1C926-9071-4BC7-A77E-E525F8050856}"/>
              </a:ext>
            </a:extLst>
          </p:cNvPr>
          <p:cNvSpPr/>
          <p:nvPr/>
        </p:nvSpPr>
        <p:spPr>
          <a:xfrm>
            <a:off x="7473820" y="2500604"/>
            <a:ext cx="2957804" cy="1987420"/>
          </a:xfrm>
          <a:custGeom>
            <a:avLst/>
            <a:gdLst>
              <a:gd name="connsiteX0" fmla="*/ 0 w 2957804"/>
              <a:gd name="connsiteY0" fmla="*/ 0 h 1987420"/>
              <a:gd name="connsiteX1" fmla="*/ 718458 w 2957804"/>
              <a:gd name="connsiteY1" fmla="*/ 1502229 h 1987420"/>
              <a:gd name="connsiteX2" fmla="*/ 1492898 w 2957804"/>
              <a:gd name="connsiteY2" fmla="*/ 1987420 h 1987420"/>
              <a:gd name="connsiteX3" fmla="*/ 2230017 w 2957804"/>
              <a:gd name="connsiteY3" fmla="*/ 1502229 h 1987420"/>
              <a:gd name="connsiteX4" fmla="*/ 2957804 w 2957804"/>
              <a:gd name="connsiteY4" fmla="*/ 0 h 1987420"/>
              <a:gd name="connsiteX5" fmla="*/ 2957804 w 2957804"/>
              <a:gd name="connsiteY5" fmla="*/ 0 h 19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7804" h="1987420">
                <a:moveTo>
                  <a:pt x="0" y="0"/>
                </a:moveTo>
                <a:cubicBezTo>
                  <a:pt x="234821" y="585496"/>
                  <a:pt x="469642" y="1170992"/>
                  <a:pt x="718458" y="1502229"/>
                </a:cubicBezTo>
                <a:cubicBezTo>
                  <a:pt x="967274" y="1833466"/>
                  <a:pt x="1240972" y="1987420"/>
                  <a:pt x="1492898" y="1987420"/>
                </a:cubicBezTo>
                <a:cubicBezTo>
                  <a:pt x="1744824" y="1987420"/>
                  <a:pt x="1985866" y="1833466"/>
                  <a:pt x="2230017" y="1502229"/>
                </a:cubicBezTo>
                <a:cubicBezTo>
                  <a:pt x="2474168" y="1170992"/>
                  <a:pt x="2957804" y="0"/>
                  <a:pt x="2957804" y="0"/>
                </a:cubicBezTo>
                <a:lnTo>
                  <a:pt x="2957804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3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4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6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76604B1-F5BD-4C00-9D2C-B16485AFE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76" y="2443584"/>
            <a:ext cx="5472608" cy="354171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535901-3C42-4F49-A243-55DF42DEB680}"/>
              </a:ext>
            </a:extLst>
          </p:cNvPr>
          <p:cNvSpPr txBox="1"/>
          <p:nvPr/>
        </p:nvSpPr>
        <p:spPr>
          <a:xfrm>
            <a:off x="8351904" y="3140968"/>
            <a:ext cx="1656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/>
              <a:t>?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FD6BE1F0-7552-448C-82BA-CB54151DFA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Cost </a:t>
                </a:r>
                <a:r>
                  <a:rPr lang="pt-BR" dirty="0" err="1">
                    <a:latin typeface="OCR A Extended" panose="02010509020102010303" pitchFamily="50" charset="0"/>
                  </a:rPr>
                  <a:t>Function</a:t>
                </a:r>
                <a:r>
                  <a:rPr lang="pt-BR" dirty="0">
                    <a:latin typeface="OCR A Extended" panose="02010509020102010303" pitchFamily="50" charset="0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FD6BE1F0-7552-448C-82BA-CB54151DF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  <a:blipFill>
                <a:blip r:embed="rId8"/>
                <a:stretch>
                  <a:fillRect l="-1875" t="-5455" b="-3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45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AAD47B-AB0A-4A61-B39C-CF8244C7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1498938"/>
            <a:ext cx="6229158" cy="4707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00D188B0-CCCC-430E-9519-8D27A9206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Cost </a:t>
                </a:r>
                <a:r>
                  <a:rPr lang="pt-BR" dirty="0" err="1">
                    <a:latin typeface="OCR A Extended" panose="02010509020102010303" pitchFamily="50" charset="0"/>
                  </a:rPr>
                  <a:t>Function</a:t>
                </a:r>
                <a:r>
                  <a:rPr lang="pt-BR" dirty="0">
                    <a:latin typeface="OCR A Extended" panose="02010509020102010303" pitchFamily="50" charset="0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00D188B0-CCCC-430E-9519-8D27A9206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8104"/>
                <a:ext cx="9102149" cy="673638"/>
              </a:xfrm>
              <a:prstGeom prst="rect">
                <a:avLst/>
              </a:prstGeom>
              <a:blipFill>
                <a:blip r:embed="rId4"/>
                <a:stretch>
                  <a:fillRect l="-1875" t="-5455" b="-3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3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plots</a:t>
            </a:r>
            <a:r>
              <a:rPr lang="pt-BR" dirty="0">
                <a:latin typeface="OCR A Extended" panose="02010509020102010303" pitchFamily="50" charset="0"/>
              </a:rPr>
              <a:t> / </a:t>
            </a:r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Figures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34D86B-FD42-428F-90DE-9329A39F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07" y="2276872"/>
            <a:ext cx="4958333" cy="38464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47A61A2-E0E9-4DC5-801D-54C4F647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47" y="2276872"/>
            <a:ext cx="5111238" cy="3818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6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8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9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Representação de um Modelo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3632" y="2161381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4367808" y="16596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5663952" y="5992297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1057763" y="3570693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2783632" y="573325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2360877" y="2137610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</p:spTree>
    <p:extLst>
      <p:ext uri="{BB962C8B-B14F-4D97-AF65-F5344CB8AC3E}">
        <p14:creationId xmlns:p14="http://schemas.microsoft.com/office/powerpoint/2010/main" val="314617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910214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Countor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plots</a:t>
            </a:r>
            <a:r>
              <a:rPr lang="pt-BR" dirty="0">
                <a:latin typeface="OCR A Extended" panose="02010509020102010303" pitchFamily="50" charset="0"/>
              </a:rPr>
              <a:t> / </a:t>
            </a:r>
            <a:r>
              <a:rPr lang="pt-BR" dirty="0" err="1">
                <a:latin typeface="OCR A Extended" panose="02010509020102010303" pitchFamily="50" charset="0"/>
              </a:rPr>
              <a:t>Contour</a:t>
            </a:r>
            <a:r>
              <a:rPr lang="pt-BR" dirty="0">
                <a:latin typeface="OCR A Extended" panose="02010509020102010303" pitchFamily="50" charset="0"/>
              </a:rPr>
              <a:t> Figures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/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6C9BA7-BCA7-4C6A-91EE-7D2D14AB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335588"/>
                <a:ext cx="23331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/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x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fixos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01F1CFA-545F-4E75-9743-5EC2E55FC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889586"/>
                <a:ext cx="3173369" cy="369332"/>
              </a:xfrm>
              <a:prstGeom prst="rect">
                <a:avLst/>
              </a:prstGeom>
              <a:blipFill>
                <a:blip r:embed="rId4"/>
                <a:stretch>
                  <a:fillRect l="-1536" t="-9836" r="-960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/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A46CA9-0FF0-4221-9BA3-F15382B0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358" y="1357654"/>
                <a:ext cx="233313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/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metros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0F1C06A-63BB-4357-A90F-070437C5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70" y="1889586"/>
                <a:ext cx="3673506" cy="369332"/>
              </a:xfrm>
              <a:prstGeom prst="rect">
                <a:avLst/>
              </a:prstGeom>
              <a:blipFill>
                <a:blip r:embed="rId6"/>
                <a:stretch>
                  <a:fillRect l="-1495"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23F9C5C1-12C7-456A-A10A-B01CD3DAF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42" y="2276872"/>
            <a:ext cx="4979766" cy="38266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8894A25-CC32-40D4-A287-D633C6C942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9994" y="2274887"/>
            <a:ext cx="4910434" cy="382667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0898ED1-89D9-415C-89F0-4755E1A3F49A}"/>
              </a:ext>
            </a:extLst>
          </p:cNvPr>
          <p:cNvCxnSpPr/>
          <p:nvPr/>
        </p:nvCxnSpPr>
        <p:spPr>
          <a:xfrm>
            <a:off x="8472264" y="3645024"/>
            <a:ext cx="0" cy="19442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2F71CC7-E368-4035-AD89-210916892518}"/>
              </a:ext>
            </a:extLst>
          </p:cNvPr>
          <p:cNvCxnSpPr>
            <a:cxnSpLocks/>
          </p:cNvCxnSpPr>
          <p:nvPr/>
        </p:nvCxnSpPr>
        <p:spPr>
          <a:xfrm flipH="1">
            <a:off x="6960096" y="3645024"/>
            <a:ext cx="151216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1415480" y="2395322"/>
                <a:ext cx="9505056" cy="1033678"/>
              </a:xfrm>
            </p:spPr>
            <p:txBody>
              <a:bodyPr rtlCol="0">
                <a:normAutofit fontScale="90000"/>
              </a:bodyPr>
              <a:lstStyle/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Minimizar </a:t>
                </a:r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é encontrar os melhores parâmetros para a função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   </a:t>
                </a: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15480" y="2395322"/>
                <a:ext cx="9505056" cy="1033678"/>
              </a:xfrm>
              <a:blipFill>
                <a:blip r:embed="rId3"/>
                <a:stretch>
                  <a:fillRect t="-3529" b="-18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C01F1CFA-545F-4E75-9743-5EC2E55FC33B}"/>
              </a:ext>
            </a:extLst>
          </p:cNvPr>
          <p:cNvSpPr txBox="1"/>
          <p:nvPr/>
        </p:nvSpPr>
        <p:spPr>
          <a:xfrm>
            <a:off x="2914680" y="4149080"/>
            <a:ext cx="6362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Mas como realizar este procedimento </a:t>
            </a:r>
            <a:r>
              <a:rPr lang="pt-BR" b="1" dirty="0"/>
              <a:t>automaticamente</a:t>
            </a:r>
            <a:r>
              <a:rPr lang="pt-BR" dirty="0"/>
              <a:t>,</a:t>
            </a:r>
          </a:p>
          <a:p>
            <a:pPr algn="ctr"/>
            <a:r>
              <a:rPr lang="pt-BR" dirty="0"/>
              <a:t>Sem precisar testar entradas manualmente?</a:t>
            </a:r>
          </a:p>
        </p:txBody>
      </p:sp>
    </p:spTree>
    <p:extLst>
      <p:ext uri="{BB962C8B-B14F-4D97-AF65-F5344CB8AC3E}">
        <p14:creationId xmlns:p14="http://schemas.microsoft.com/office/powerpoint/2010/main" val="6667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Minimizando funções arbitrárias</a:t>
            </a:r>
          </a:p>
        </p:txBody>
      </p:sp>
    </p:spTree>
    <p:extLst>
      <p:ext uri="{BB962C8B-B14F-4D97-AF65-F5344CB8AC3E}">
        <p14:creationId xmlns:p14="http://schemas.microsoft.com/office/powerpoint/2010/main" val="269157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612911" y="1563446"/>
                <a:ext cx="167044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11" y="1563446"/>
                <a:ext cx="167044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682485" y="2529034"/>
            <a:ext cx="2448271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>
                <a:latin typeface="OCR A Extended" panose="02010509020102010303" pitchFamily="50" charset="0"/>
              </a:rPr>
              <a:t>Objetivo: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764704"/>
            <a:ext cx="8435547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Qualquer função arbitrária: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/>
              <p:nvPr/>
            </p:nvSpPr>
            <p:spPr>
              <a:xfrm>
                <a:off x="2088437" y="3879196"/>
                <a:ext cx="10970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5372D08-A74C-4588-B3D0-79A1FAF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437" y="3879196"/>
                <a:ext cx="109709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/>
              <p:nvPr/>
            </p:nvSpPr>
            <p:spPr>
              <a:xfrm>
                <a:off x="1631504" y="3425349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B5FBFF-A5B6-4C19-8B28-8AFB9A38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425349"/>
                <a:ext cx="322609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148A1695-8CC9-4322-9618-41D8B3D500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9459404"/>
                  </p:ext>
                </p:extLst>
              </p:nvPr>
            </p:nvGraphicFramePr>
            <p:xfrm>
              <a:off x="5015880" y="1684605"/>
              <a:ext cx="6984776" cy="43891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148A1695-8CC9-4322-9618-41D8B3D500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9459404"/>
                  </p:ext>
                </p:extLst>
              </p:nvPr>
            </p:nvGraphicFramePr>
            <p:xfrm>
              <a:off x="5015880" y="1684605"/>
              <a:ext cx="6984776" cy="43891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69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Exemplificação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2F4337-4BAD-4395-8925-035B0A16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556792"/>
            <a:ext cx="842595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inicial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17B984-0F9F-40E7-9B0E-39D591B7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19" y="1484784"/>
            <a:ext cx="873073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mínimo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A61FB2-7D67-41BA-9DCF-05593FAD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91" y="1628800"/>
            <a:ext cx="841524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1235460" y="2852936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E se o ponto inicial estivesse levemente deslocado?</a:t>
            </a:r>
          </a:p>
        </p:txBody>
      </p:sp>
    </p:spTree>
    <p:extLst>
      <p:ext uri="{BB962C8B-B14F-4D97-AF65-F5344CB8AC3E}">
        <p14:creationId xmlns:p14="http://schemas.microsoft.com/office/powerpoint/2010/main" val="7660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9B8099-E2AA-454C-8A68-F56AF3D3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556792"/>
            <a:ext cx="8544272" cy="442451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972108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Ponto mínimo</a:t>
            </a:r>
          </a:p>
        </p:txBody>
      </p:sp>
    </p:spTree>
    <p:extLst>
      <p:ext uri="{BB962C8B-B14F-4D97-AF65-F5344CB8AC3E}">
        <p14:creationId xmlns:p14="http://schemas.microsoft.com/office/powerpoint/2010/main" val="14049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57E8147-B72F-48C7-A0CC-8F39DB1D5892}"/>
                  </a:ext>
                </a:extLst>
              </p:cNvPr>
              <p:cNvSpPr txBox="1"/>
              <p:nvPr/>
            </p:nvSpPr>
            <p:spPr>
              <a:xfrm>
                <a:off x="4689190" y="5651512"/>
                <a:ext cx="2736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57E8147-B72F-48C7-A0CC-8F39DB1D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190" y="5651512"/>
                <a:ext cx="2736304" cy="369332"/>
              </a:xfrm>
              <a:prstGeom prst="rect">
                <a:avLst/>
              </a:prstGeom>
              <a:blipFill>
                <a:blip r:embed="rId4"/>
                <a:stretch>
                  <a:fillRect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FEFF292-40CF-4BCB-A3E2-58FFA71D0D3E}"/>
                  </a:ext>
                </a:extLst>
              </p:cNvPr>
              <p:cNvSpPr txBox="1"/>
              <p:nvPr/>
            </p:nvSpPr>
            <p:spPr>
              <a:xfrm>
                <a:off x="5106497" y="5075448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FEFF292-40CF-4BCB-A3E2-58FFA71D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97" y="5075448"/>
                <a:ext cx="187220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E43F62FA-D868-45DA-BD6E-E88D54B9DAAD}"/>
              </a:ext>
            </a:extLst>
          </p:cNvPr>
          <p:cNvSpPr txBox="1"/>
          <p:nvPr/>
        </p:nvSpPr>
        <p:spPr>
          <a:xfrm>
            <a:off x="1058385" y="4612042"/>
            <a:ext cx="1002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Lembrando que o problema de negócio pode ser definido por uma função com “n” parâmetros</a:t>
            </a:r>
          </a:p>
        </p:txBody>
      </p:sp>
    </p:spTree>
    <p:extLst>
      <p:ext uri="{BB962C8B-B14F-4D97-AF65-F5344CB8AC3E}">
        <p14:creationId xmlns:p14="http://schemas.microsoft.com/office/powerpoint/2010/main" val="38823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Representação de um Modelo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3632" y="2161381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4367808" y="16596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5663952" y="5992297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1057763" y="3570693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2783632" y="573325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2360877" y="2137610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DA3096-C2AE-4578-86AB-54243E5DF94A}"/>
              </a:ext>
            </a:extLst>
          </p:cNvPr>
          <p:cNvCxnSpPr/>
          <p:nvPr/>
        </p:nvCxnSpPr>
        <p:spPr>
          <a:xfrm>
            <a:off x="4871864" y="455721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F4EFDC2-3C03-46AE-90E3-A0DE12017390}"/>
              </a:ext>
            </a:extLst>
          </p:cNvPr>
          <p:cNvCxnSpPr>
            <a:cxnSpLocks/>
          </p:cNvCxnSpPr>
          <p:nvPr/>
        </p:nvCxnSpPr>
        <p:spPr>
          <a:xfrm flipH="1">
            <a:off x="4871864" y="455721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2DFB7B53-ECA5-49F9-AD51-4FA9DA74BBB2}"/>
              </a:ext>
            </a:extLst>
          </p:cNvPr>
          <p:cNvCxnSpPr/>
          <p:nvPr/>
        </p:nvCxnSpPr>
        <p:spPr>
          <a:xfrm>
            <a:off x="5087888" y="47559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E7837F1-091A-45C6-9C99-82B0C0F0DCE1}"/>
              </a:ext>
            </a:extLst>
          </p:cNvPr>
          <p:cNvCxnSpPr>
            <a:cxnSpLocks/>
          </p:cNvCxnSpPr>
          <p:nvPr/>
        </p:nvCxnSpPr>
        <p:spPr>
          <a:xfrm flipH="1">
            <a:off x="5087888" y="47559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77B6749-ABC5-4B32-AB85-1C3423A4EC29}"/>
              </a:ext>
            </a:extLst>
          </p:cNvPr>
          <p:cNvCxnSpPr/>
          <p:nvPr/>
        </p:nvCxnSpPr>
        <p:spPr>
          <a:xfrm>
            <a:off x="5375920" y="407707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BE7892A-C104-47D9-8D46-B8CAAAEBCE89}"/>
              </a:ext>
            </a:extLst>
          </p:cNvPr>
          <p:cNvCxnSpPr>
            <a:cxnSpLocks/>
          </p:cNvCxnSpPr>
          <p:nvPr/>
        </p:nvCxnSpPr>
        <p:spPr>
          <a:xfrm flipH="1">
            <a:off x="5375920" y="407707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1889D41-B72C-49E2-9202-0E68CFF214D7}"/>
              </a:ext>
            </a:extLst>
          </p:cNvPr>
          <p:cNvCxnSpPr/>
          <p:nvPr/>
        </p:nvCxnSpPr>
        <p:spPr>
          <a:xfrm>
            <a:off x="5447928" y="45091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A010BCD-1947-4D37-973A-9A5ED14AD811}"/>
              </a:ext>
            </a:extLst>
          </p:cNvPr>
          <p:cNvCxnSpPr>
            <a:cxnSpLocks/>
          </p:cNvCxnSpPr>
          <p:nvPr/>
        </p:nvCxnSpPr>
        <p:spPr>
          <a:xfrm flipH="1">
            <a:off x="5447928" y="45091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27127D5-6C9B-4BB9-8232-05AE54E1ADD5}"/>
              </a:ext>
            </a:extLst>
          </p:cNvPr>
          <p:cNvCxnSpPr/>
          <p:nvPr/>
        </p:nvCxnSpPr>
        <p:spPr>
          <a:xfrm>
            <a:off x="5231904" y="443711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AA5A39D-D9D8-45B6-BD86-9CDB3E64A59D}"/>
              </a:ext>
            </a:extLst>
          </p:cNvPr>
          <p:cNvCxnSpPr>
            <a:cxnSpLocks/>
          </p:cNvCxnSpPr>
          <p:nvPr/>
        </p:nvCxnSpPr>
        <p:spPr>
          <a:xfrm flipH="1">
            <a:off x="5231904" y="443711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B8B79836-40DD-4B87-83BA-48C9227550B8}"/>
              </a:ext>
            </a:extLst>
          </p:cNvPr>
          <p:cNvCxnSpPr/>
          <p:nvPr/>
        </p:nvCxnSpPr>
        <p:spPr>
          <a:xfrm>
            <a:off x="5591944" y="422108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B122ECB-6B72-47CC-91D9-BBDF29223846}"/>
              </a:ext>
            </a:extLst>
          </p:cNvPr>
          <p:cNvCxnSpPr>
            <a:cxnSpLocks/>
          </p:cNvCxnSpPr>
          <p:nvPr/>
        </p:nvCxnSpPr>
        <p:spPr>
          <a:xfrm flipH="1">
            <a:off x="5591944" y="422108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8FCF139-AFA8-4DCF-BC8E-521D5DD260AA}"/>
              </a:ext>
            </a:extLst>
          </p:cNvPr>
          <p:cNvCxnSpPr/>
          <p:nvPr/>
        </p:nvCxnSpPr>
        <p:spPr>
          <a:xfrm>
            <a:off x="5735960" y="465313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B7377BBC-EFE9-48AF-82BC-FAD7F33F6A15}"/>
              </a:ext>
            </a:extLst>
          </p:cNvPr>
          <p:cNvCxnSpPr>
            <a:cxnSpLocks/>
          </p:cNvCxnSpPr>
          <p:nvPr/>
        </p:nvCxnSpPr>
        <p:spPr>
          <a:xfrm flipH="1">
            <a:off x="5735960" y="465313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E924015-4EA5-4D46-AC8E-9501FB4424F2}"/>
              </a:ext>
            </a:extLst>
          </p:cNvPr>
          <p:cNvCxnSpPr/>
          <p:nvPr/>
        </p:nvCxnSpPr>
        <p:spPr>
          <a:xfrm>
            <a:off x="5879976" y="378904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C67375D-76F6-4059-825D-D3F21A17CA37}"/>
              </a:ext>
            </a:extLst>
          </p:cNvPr>
          <p:cNvCxnSpPr>
            <a:cxnSpLocks/>
          </p:cNvCxnSpPr>
          <p:nvPr/>
        </p:nvCxnSpPr>
        <p:spPr>
          <a:xfrm flipH="1">
            <a:off x="5879976" y="378904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0494945-29DC-453E-96D9-5C6ECC0D749C}"/>
              </a:ext>
            </a:extLst>
          </p:cNvPr>
          <p:cNvCxnSpPr/>
          <p:nvPr/>
        </p:nvCxnSpPr>
        <p:spPr>
          <a:xfrm>
            <a:off x="5375920" y="364502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433DA71-4AE1-4B61-9469-403A0DC31FA5}"/>
              </a:ext>
            </a:extLst>
          </p:cNvPr>
          <p:cNvCxnSpPr>
            <a:cxnSpLocks/>
          </p:cNvCxnSpPr>
          <p:nvPr/>
        </p:nvCxnSpPr>
        <p:spPr>
          <a:xfrm flipH="1">
            <a:off x="5375920" y="364502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7C66D4C0-897D-4840-95E0-30EB0FD31F83}"/>
              </a:ext>
            </a:extLst>
          </p:cNvPr>
          <p:cNvCxnSpPr/>
          <p:nvPr/>
        </p:nvCxnSpPr>
        <p:spPr>
          <a:xfrm>
            <a:off x="6023992" y="45091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514D73E6-D453-418D-9C70-574A46547C2C}"/>
              </a:ext>
            </a:extLst>
          </p:cNvPr>
          <p:cNvCxnSpPr>
            <a:cxnSpLocks/>
          </p:cNvCxnSpPr>
          <p:nvPr/>
        </p:nvCxnSpPr>
        <p:spPr>
          <a:xfrm flipH="1">
            <a:off x="6023992" y="45091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4895B1E-F232-4305-AAE1-1705BDCF8882}"/>
              </a:ext>
            </a:extLst>
          </p:cNvPr>
          <p:cNvCxnSpPr/>
          <p:nvPr/>
        </p:nvCxnSpPr>
        <p:spPr>
          <a:xfrm>
            <a:off x="5087888" y="386104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512A4535-29FD-41BD-B088-5E72CFDAC10A}"/>
              </a:ext>
            </a:extLst>
          </p:cNvPr>
          <p:cNvCxnSpPr>
            <a:cxnSpLocks/>
          </p:cNvCxnSpPr>
          <p:nvPr/>
        </p:nvCxnSpPr>
        <p:spPr>
          <a:xfrm flipH="1">
            <a:off x="5087888" y="386104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95833382-B423-4AC0-A3CB-D987B90D269A}"/>
              </a:ext>
            </a:extLst>
          </p:cNvPr>
          <p:cNvCxnSpPr/>
          <p:nvPr/>
        </p:nvCxnSpPr>
        <p:spPr>
          <a:xfrm>
            <a:off x="5951984" y="29557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40CB345D-EEFA-4565-91C7-A6EC980DF605}"/>
              </a:ext>
            </a:extLst>
          </p:cNvPr>
          <p:cNvCxnSpPr>
            <a:cxnSpLocks/>
          </p:cNvCxnSpPr>
          <p:nvPr/>
        </p:nvCxnSpPr>
        <p:spPr>
          <a:xfrm flipH="1">
            <a:off x="5951984" y="29557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EFAB02BA-A399-493B-A07E-E2355E0B5546}"/>
              </a:ext>
            </a:extLst>
          </p:cNvPr>
          <p:cNvCxnSpPr/>
          <p:nvPr/>
        </p:nvCxnSpPr>
        <p:spPr>
          <a:xfrm>
            <a:off x="6384032" y="400506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31BAB28A-5524-4474-960E-41EC2A5D0319}"/>
              </a:ext>
            </a:extLst>
          </p:cNvPr>
          <p:cNvCxnSpPr>
            <a:cxnSpLocks/>
          </p:cNvCxnSpPr>
          <p:nvPr/>
        </p:nvCxnSpPr>
        <p:spPr>
          <a:xfrm flipH="1">
            <a:off x="6384032" y="400506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E030C390-6460-4E5A-8649-40399524C8E8}"/>
              </a:ext>
            </a:extLst>
          </p:cNvPr>
          <p:cNvCxnSpPr/>
          <p:nvPr/>
        </p:nvCxnSpPr>
        <p:spPr>
          <a:xfrm>
            <a:off x="5663952" y="357301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D7D88626-CC97-48D1-A580-F6E534739D6A}"/>
              </a:ext>
            </a:extLst>
          </p:cNvPr>
          <p:cNvCxnSpPr>
            <a:cxnSpLocks/>
          </p:cNvCxnSpPr>
          <p:nvPr/>
        </p:nvCxnSpPr>
        <p:spPr>
          <a:xfrm flipH="1">
            <a:off x="5663952" y="357301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CDB444C-2B2E-4CE1-9177-49B0CC267F69}"/>
              </a:ext>
            </a:extLst>
          </p:cNvPr>
          <p:cNvCxnSpPr/>
          <p:nvPr/>
        </p:nvCxnSpPr>
        <p:spPr>
          <a:xfrm>
            <a:off x="6888088" y="393305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8D121735-BBE4-48F5-99E8-12BF7141893B}"/>
              </a:ext>
            </a:extLst>
          </p:cNvPr>
          <p:cNvCxnSpPr>
            <a:cxnSpLocks/>
          </p:cNvCxnSpPr>
          <p:nvPr/>
        </p:nvCxnSpPr>
        <p:spPr>
          <a:xfrm flipH="1">
            <a:off x="6888088" y="393305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175904D8-B856-4EC0-9218-0D42F32FE041}"/>
              </a:ext>
            </a:extLst>
          </p:cNvPr>
          <p:cNvCxnSpPr/>
          <p:nvPr/>
        </p:nvCxnSpPr>
        <p:spPr>
          <a:xfrm>
            <a:off x="6384032" y="357301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ED92706E-316A-4CA5-BA4A-CCB5A3FB8323}"/>
              </a:ext>
            </a:extLst>
          </p:cNvPr>
          <p:cNvCxnSpPr>
            <a:cxnSpLocks/>
          </p:cNvCxnSpPr>
          <p:nvPr/>
        </p:nvCxnSpPr>
        <p:spPr>
          <a:xfrm flipH="1">
            <a:off x="6384032" y="357301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94C93825-5F76-4A2C-AE5B-511AC160365B}"/>
              </a:ext>
            </a:extLst>
          </p:cNvPr>
          <p:cNvCxnSpPr/>
          <p:nvPr/>
        </p:nvCxnSpPr>
        <p:spPr>
          <a:xfrm>
            <a:off x="7464152" y="342900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B797290-07DA-45B7-A184-945DE2D85502}"/>
              </a:ext>
            </a:extLst>
          </p:cNvPr>
          <p:cNvCxnSpPr>
            <a:cxnSpLocks/>
          </p:cNvCxnSpPr>
          <p:nvPr/>
        </p:nvCxnSpPr>
        <p:spPr>
          <a:xfrm flipH="1">
            <a:off x="7464152" y="342900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3F3F1FB-E5EF-4596-80BE-D9F8ECA642C8}"/>
              </a:ext>
            </a:extLst>
          </p:cNvPr>
          <p:cNvCxnSpPr/>
          <p:nvPr/>
        </p:nvCxnSpPr>
        <p:spPr>
          <a:xfrm>
            <a:off x="6744072" y="386104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820D0E6-BDE7-4DD7-857B-D333CC8ADC86}"/>
              </a:ext>
            </a:extLst>
          </p:cNvPr>
          <p:cNvCxnSpPr>
            <a:cxnSpLocks/>
          </p:cNvCxnSpPr>
          <p:nvPr/>
        </p:nvCxnSpPr>
        <p:spPr>
          <a:xfrm flipH="1">
            <a:off x="6744072" y="386104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4D711E9A-0DC1-4F64-8D5B-B4DD6232E25C}"/>
              </a:ext>
            </a:extLst>
          </p:cNvPr>
          <p:cNvCxnSpPr/>
          <p:nvPr/>
        </p:nvCxnSpPr>
        <p:spPr>
          <a:xfrm>
            <a:off x="6312024" y="422108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7D06084-D661-4AA8-BE5E-B072ED248D9D}"/>
              </a:ext>
            </a:extLst>
          </p:cNvPr>
          <p:cNvCxnSpPr>
            <a:cxnSpLocks/>
          </p:cNvCxnSpPr>
          <p:nvPr/>
        </p:nvCxnSpPr>
        <p:spPr>
          <a:xfrm flipH="1">
            <a:off x="6312024" y="422108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91AA90F-B4B2-4578-9678-5189F2320374}"/>
              </a:ext>
            </a:extLst>
          </p:cNvPr>
          <p:cNvCxnSpPr/>
          <p:nvPr/>
        </p:nvCxnSpPr>
        <p:spPr>
          <a:xfrm>
            <a:off x="7176120" y="342900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BCB64DD8-E8CC-401B-82FA-BC84B89867C4}"/>
              </a:ext>
            </a:extLst>
          </p:cNvPr>
          <p:cNvCxnSpPr>
            <a:cxnSpLocks/>
          </p:cNvCxnSpPr>
          <p:nvPr/>
        </p:nvCxnSpPr>
        <p:spPr>
          <a:xfrm flipH="1">
            <a:off x="7176120" y="342900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7FF9FE5-3820-4F30-A73D-7A8768F113CA}"/>
              </a:ext>
            </a:extLst>
          </p:cNvPr>
          <p:cNvCxnSpPr/>
          <p:nvPr/>
        </p:nvCxnSpPr>
        <p:spPr>
          <a:xfrm>
            <a:off x="7176120" y="371703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33F70608-6D76-43B5-99C6-9DAA965D0C55}"/>
              </a:ext>
            </a:extLst>
          </p:cNvPr>
          <p:cNvCxnSpPr>
            <a:cxnSpLocks/>
          </p:cNvCxnSpPr>
          <p:nvPr/>
        </p:nvCxnSpPr>
        <p:spPr>
          <a:xfrm flipH="1">
            <a:off x="7176120" y="371703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59105853-910F-425E-AD17-A38B22EF2621}"/>
              </a:ext>
            </a:extLst>
          </p:cNvPr>
          <p:cNvCxnSpPr/>
          <p:nvPr/>
        </p:nvCxnSpPr>
        <p:spPr>
          <a:xfrm>
            <a:off x="6672064" y="314096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27F6E46A-2072-4011-8FC7-F11D4A5A161E}"/>
              </a:ext>
            </a:extLst>
          </p:cNvPr>
          <p:cNvCxnSpPr>
            <a:cxnSpLocks/>
          </p:cNvCxnSpPr>
          <p:nvPr/>
        </p:nvCxnSpPr>
        <p:spPr>
          <a:xfrm flipH="1">
            <a:off x="6672064" y="314096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3F75C38-BCD9-49F9-B194-B8DE7A6956D7}"/>
              </a:ext>
            </a:extLst>
          </p:cNvPr>
          <p:cNvCxnSpPr/>
          <p:nvPr/>
        </p:nvCxnSpPr>
        <p:spPr>
          <a:xfrm>
            <a:off x="8328248" y="227687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49A2440-2103-42C9-A6A0-65BEACF5B7E0}"/>
              </a:ext>
            </a:extLst>
          </p:cNvPr>
          <p:cNvCxnSpPr>
            <a:cxnSpLocks/>
          </p:cNvCxnSpPr>
          <p:nvPr/>
        </p:nvCxnSpPr>
        <p:spPr>
          <a:xfrm flipH="1">
            <a:off x="8328248" y="227687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9E4928-4800-48F9-ABA7-BE0AFC560C0C}"/>
              </a:ext>
            </a:extLst>
          </p:cNvPr>
          <p:cNvCxnSpPr/>
          <p:nvPr/>
        </p:nvCxnSpPr>
        <p:spPr>
          <a:xfrm>
            <a:off x="7680176" y="306896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C994B69E-2D19-4B58-A7C7-1ADE8E3D23E4}"/>
              </a:ext>
            </a:extLst>
          </p:cNvPr>
          <p:cNvCxnSpPr>
            <a:cxnSpLocks/>
          </p:cNvCxnSpPr>
          <p:nvPr/>
        </p:nvCxnSpPr>
        <p:spPr>
          <a:xfrm flipH="1">
            <a:off x="7680176" y="306896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78C6FA5-7E26-4C99-8AB4-1E2E882ECFA9}"/>
              </a:ext>
            </a:extLst>
          </p:cNvPr>
          <p:cNvCxnSpPr/>
          <p:nvPr/>
        </p:nvCxnSpPr>
        <p:spPr>
          <a:xfrm>
            <a:off x="8112224" y="335699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828EDD2D-3B11-453A-B138-E713BA5C2442}"/>
              </a:ext>
            </a:extLst>
          </p:cNvPr>
          <p:cNvCxnSpPr>
            <a:cxnSpLocks/>
          </p:cNvCxnSpPr>
          <p:nvPr/>
        </p:nvCxnSpPr>
        <p:spPr>
          <a:xfrm flipH="1">
            <a:off x="8112224" y="335699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45B972F8-912F-47C6-ADDB-F45D7D0922F2}"/>
              </a:ext>
            </a:extLst>
          </p:cNvPr>
          <p:cNvCxnSpPr/>
          <p:nvPr/>
        </p:nvCxnSpPr>
        <p:spPr>
          <a:xfrm>
            <a:off x="7104112" y="285293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FFD9E28-3335-41DC-9D22-B032C55E41DB}"/>
              </a:ext>
            </a:extLst>
          </p:cNvPr>
          <p:cNvCxnSpPr>
            <a:cxnSpLocks/>
          </p:cNvCxnSpPr>
          <p:nvPr/>
        </p:nvCxnSpPr>
        <p:spPr>
          <a:xfrm flipH="1">
            <a:off x="7104112" y="285293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216E0C3B-3906-47BD-B95A-C5E8A37F688F}"/>
              </a:ext>
            </a:extLst>
          </p:cNvPr>
          <p:cNvCxnSpPr/>
          <p:nvPr/>
        </p:nvCxnSpPr>
        <p:spPr>
          <a:xfrm>
            <a:off x="7608168" y="2708920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676BAB2B-0B2A-4EE8-9643-B388AACA0F01}"/>
              </a:ext>
            </a:extLst>
          </p:cNvPr>
          <p:cNvCxnSpPr>
            <a:cxnSpLocks/>
          </p:cNvCxnSpPr>
          <p:nvPr/>
        </p:nvCxnSpPr>
        <p:spPr>
          <a:xfrm flipH="1">
            <a:off x="7608168" y="2708920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47C61DF-C8FB-48C1-AE3D-ABE8DBEAFA6F}"/>
              </a:ext>
            </a:extLst>
          </p:cNvPr>
          <p:cNvCxnSpPr/>
          <p:nvPr/>
        </p:nvCxnSpPr>
        <p:spPr>
          <a:xfrm>
            <a:off x="4583832" y="482798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5ADA1C9-03B5-48B8-ACAA-EBD5CD8C9ED1}"/>
              </a:ext>
            </a:extLst>
          </p:cNvPr>
          <p:cNvCxnSpPr>
            <a:cxnSpLocks/>
          </p:cNvCxnSpPr>
          <p:nvPr/>
        </p:nvCxnSpPr>
        <p:spPr>
          <a:xfrm flipH="1">
            <a:off x="4583832" y="482798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20676F5-D747-4CAB-9297-44B34997E5C1}"/>
              </a:ext>
            </a:extLst>
          </p:cNvPr>
          <p:cNvCxnSpPr/>
          <p:nvPr/>
        </p:nvCxnSpPr>
        <p:spPr>
          <a:xfrm>
            <a:off x="7032104" y="3284984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8C5AE09A-3ED6-4B2E-B04F-264B409306F7}"/>
              </a:ext>
            </a:extLst>
          </p:cNvPr>
          <p:cNvCxnSpPr>
            <a:cxnSpLocks/>
          </p:cNvCxnSpPr>
          <p:nvPr/>
        </p:nvCxnSpPr>
        <p:spPr>
          <a:xfrm flipH="1">
            <a:off x="7032104" y="3284984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92E191-71EF-4447-AE1D-3A0E1835989D}"/>
              </a:ext>
            </a:extLst>
          </p:cNvPr>
          <p:cNvCxnSpPr/>
          <p:nvPr/>
        </p:nvCxnSpPr>
        <p:spPr>
          <a:xfrm>
            <a:off x="8328248" y="273975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2AF467D-0AC2-4319-BF8E-DAA2BF4A357F}"/>
              </a:ext>
            </a:extLst>
          </p:cNvPr>
          <p:cNvCxnSpPr>
            <a:cxnSpLocks/>
          </p:cNvCxnSpPr>
          <p:nvPr/>
        </p:nvCxnSpPr>
        <p:spPr>
          <a:xfrm flipH="1">
            <a:off x="8328248" y="273975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98F20EEA-5596-41A7-B1CA-184F1270D261}"/>
              </a:ext>
            </a:extLst>
          </p:cNvPr>
          <p:cNvCxnSpPr/>
          <p:nvPr/>
        </p:nvCxnSpPr>
        <p:spPr>
          <a:xfrm>
            <a:off x="7968208" y="2996952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8C384D44-9BD4-4FCE-8DDE-1AB8B4FBA534}"/>
              </a:ext>
            </a:extLst>
          </p:cNvPr>
          <p:cNvCxnSpPr>
            <a:cxnSpLocks/>
          </p:cNvCxnSpPr>
          <p:nvPr/>
        </p:nvCxnSpPr>
        <p:spPr>
          <a:xfrm flipH="1">
            <a:off x="7968208" y="2996952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8092B1CD-02C6-48D9-AB0A-B92308346348}"/>
              </a:ext>
            </a:extLst>
          </p:cNvPr>
          <p:cNvCxnSpPr/>
          <p:nvPr/>
        </p:nvCxnSpPr>
        <p:spPr>
          <a:xfrm>
            <a:off x="8616280" y="2523728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995528A6-9D53-4B9C-8627-CCCAAA946287}"/>
              </a:ext>
            </a:extLst>
          </p:cNvPr>
          <p:cNvCxnSpPr>
            <a:cxnSpLocks/>
          </p:cNvCxnSpPr>
          <p:nvPr/>
        </p:nvCxnSpPr>
        <p:spPr>
          <a:xfrm flipH="1">
            <a:off x="8616280" y="2523728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41F5EF38-9318-48A4-B65B-B73283C48519}"/>
              </a:ext>
            </a:extLst>
          </p:cNvPr>
          <p:cNvCxnSpPr/>
          <p:nvPr/>
        </p:nvCxnSpPr>
        <p:spPr>
          <a:xfrm>
            <a:off x="6384032" y="3212976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475A4692-00CA-4E3B-A2D5-49C9E5A65416}"/>
              </a:ext>
            </a:extLst>
          </p:cNvPr>
          <p:cNvCxnSpPr>
            <a:cxnSpLocks/>
          </p:cNvCxnSpPr>
          <p:nvPr/>
        </p:nvCxnSpPr>
        <p:spPr>
          <a:xfrm flipH="1">
            <a:off x="6384032" y="3212976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56490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E43F62FA-D868-45DA-BD6E-E88D54B9DAAD}"/>
              </a:ext>
            </a:extLst>
          </p:cNvPr>
          <p:cNvSpPr txBox="1"/>
          <p:nvPr/>
        </p:nvSpPr>
        <p:spPr>
          <a:xfrm>
            <a:off x="1919536" y="3604914"/>
            <a:ext cx="207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Parâmetro qualquer da função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E08F3F2-9B0C-4AFD-AF35-BD262A4163E3}"/>
              </a:ext>
            </a:extLst>
          </p:cNvPr>
          <p:cNvCxnSpPr/>
          <p:nvPr/>
        </p:nvCxnSpPr>
        <p:spPr>
          <a:xfrm flipH="1">
            <a:off x="3359696" y="3284984"/>
            <a:ext cx="432048" cy="35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DA32F3-A30B-4BBF-A419-B14A297AD95F}"/>
              </a:ext>
            </a:extLst>
          </p:cNvPr>
          <p:cNvSpPr txBox="1"/>
          <p:nvPr/>
        </p:nvSpPr>
        <p:spPr>
          <a:xfrm>
            <a:off x="3359696" y="4303441"/>
            <a:ext cx="207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Sinal de atribuição (atualização)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15C217A-6077-47D5-B945-88857BF6AB2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398962" y="3295329"/>
            <a:ext cx="143358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88A087C-9C9F-4706-A3C6-444018EA8BDF}"/>
              </a:ext>
            </a:extLst>
          </p:cNvPr>
          <p:cNvCxnSpPr>
            <a:cxnSpLocks/>
          </p:cNvCxnSpPr>
          <p:nvPr/>
        </p:nvCxnSpPr>
        <p:spPr>
          <a:xfrm flipH="1" flipV="1">
            <a:off x="5375920" y="2332924"/>
            <a:ext cx="407100" cy="57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CF284CE-5FFB-478F-A28E-5358EFC010C3}"/>
              </a:ext>
            </a:extLst>
          </p:cNvPr>
          <p:cNvSpPr txBox="1"/>
          <p:nvPr/>
        </p:nvSpPr>
        <p:spPr>
          <a:xfrm>
            <a:off x="3895971" y="1934706"/>
            <a:ext cx="20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BF379C-B999-4E34-AC73-17A68AD39FAA}"/>
                  </a:ext>
                </a:extLst>
              </p:cNvPr>
              <p:cNvSpPr txBox="1"/>
              <p:nvPr/>
            </p:nvSpPr>
            <p:spPr>
              <a:xfrm>
                <a:off x="5874687" y="4273881"/>
                <a:ext cx="29576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Derivada parcial do parâmetro em relação 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7BF379C-B999-4E34-AC73-17A68AD39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687" y="4273881"/>
                <a:ext cx="2957617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31925F4-2B08-4CCA-B0DF-2AD9763466D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672064" y="3646624"/>
            <a:ext cx="681432" cy="62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31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Otimizando parâmetros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/>
              <p:nvPr/>
            </p:nvSpPr>
            <p:spPr>
              <a:xfrm>
                <a:off x="983432" y="1484784"/>
                <a:ext cx="5112568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8ED5C6E-791D-40EF-B4CC-933E9923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484784"/>
                <a:ext cx="5112568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402325F3-4981-4882-B012-375791D47915}"/>
              </a:ext>
            </a:extLst>
          </p:cNvPr>
          <p:cNvSpPr txBox="1">
            <a:spLocks/>
          </p:cNvSpPr>
          <p:nvPr/>
        </p:nvSpPr>
        <p:spPr>
          <a:xfrm>
            <a:off x="721025" y="2996952"/>
            <a:ext cx="10873208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Atualização simultânea nos 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9D7BBE0-E36E-4B81-970B-481E1F68730F}"/>
                  </a:ext>
                </a:extLst>
              </p:cNvPr>
              <p:cNvSpPr txBox="1"/>
              <p:nvPr/>
            </p:nvSpPr>
            <p:spPr>
              <a:xfrm>
                <a:off x="695400" y="3861048"/>
                <a:ext cx="5112568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9D7BBE0-E36E-4B81-970B-481E1F687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861048"/>
                <a:ext cx="5112568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28D76C8-8672-4F9C-95C9-D41E74F244AF}"/>
                  </a:ext>
                </a:extLst>
              </p:cNvPr>
              <p:cNvSpPr txBox="1"/>
              <p:nvPr/>
            </p:nvSpPr>
            <p:spPr>
              <a:xfrm>
                <a:off x="695400" y="4933848"/>
                <a:ext cx="5112568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28D76C8-8672-4F9C-95C9-D41E74F2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933848"/>
                <a:ext cx="5112568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5F5B9D-9691-4EE3-B229-BE945B340C50}"/>
                  </a:ext>
                </a:extLst>
              </p:cNvPr>
              <p:cNvSpPr txBox="1"/>
              <p:nvPr/>
            </p:nvSpPr>
            <p:spPr>
              <a:xfrm>
                <a:off x="7752184" y="4946574"/>
                <a:ext cx="20944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5F5B9D-9691-4EE3-B229-BE945B34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4946574"/>
                <a:ext cx="2094487" cy="369332"/>
              </a:xfrm>
              <a:prstGeom prst="rect">
                <a:avLst/>
              </a:prstGeom>
              <a:blipFill>
                <a:blip r:embed="rId6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8A16F7D-9212-4B7F-9489-63ED4F9A1A9C}"/>
                  </a:ext>
                </a:extLst>
              </p:cNvPr>
              <p:cNvSpPr txBox="1"/>
              <p:nvPr/>
            </p:nvSpPr>
            <p:spPr>
              <a:xfrm>
                <a:off x="7752184" y="5445224"/>
                <a:ext cx="20944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𝒕𝒆𝒎𝒑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1600" b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8A16F7D-9212-4B7F-9489-63ED4F9A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5445224"/>
                <a:ext cx="2094487" cy="369332"/>
              </a:xfrm>
              <a:prstGeom prst="rect">
                <a:avLst/>
              </a:prstGeom>
              <a:blipFill>
                <a:blip r:embed="rId7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59EB91EA-6DB2-48FA-8489-38D1FEDA7DD1}"/>
              </a:ext>
            </a:extLst>
          </p:cNvPr>
          <p:cNvSpPr/>
          <p:nvPr/>
        </p:nvSpPr>
        <p:spPr>
          <a:xfrm>
            <a:off x="7752184" y="4869160"/>
            <a:ext cx="2094487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4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Intuition</a:t>
            </a:r>
            <a:r>
              <a:rPr lang="pt-BR" dirty="0"/>
              <a:t> 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Entendendo melhor seu papel no algoritmo </a:t>
            </a:r>
          </a:p>
        </p:txBody>
      </p:sp>
    </p:spTree>
    <p:extLst>
      <p:ext uri="{BB962C8B-B14F-4D97-AF65-F5344CB8AC3E}">
        <p14:creationId xmlns:p14="http://schemas.microsoft.com/office/powerpoint/2010/main" val="34775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259" y="66195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18" y="3980130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8" y="147431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335361" y="4820425"/>
            <a:ext cx="4791674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84789" y="3247170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66259" y="196438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/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D0DAFD6-DFBB-4347-B1A1-713EDC2B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62" y="2710419"/>
                <a:ext cx="1017309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95056529-A51D-4102-86E2-79E443B3E570}"/>
              </a:ext>
            </a:extLst>
          </p:cNvPr>
          <p:cNvSpPr txBox="1">
            <a:spLocks/>
          </p:cNvSpPr>
          <p:nvPr/>
        </p:nvSpPr>
        <p:spPr>
          <a:xfrm>
            <a:off x="6354891" y="646175"/>
            <a:ext cx="32260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/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A5D72627-9A2F-4CCB-B4E7-52340FAF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50" y="3964355"/>
                <a:ext cx="4334742" cy="840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/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4C5F538-2AFB-4BB7-8617-5A7E4926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83" y="1457596"/>
                <a:ext cx="2333130" cy="307777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ítulo 1">
            <a:extLst>
              <a:ext uri="{FF2B5EF4-FFF2-40B4-BE49-F238E27FC236}">
                <a16:creationId xmlns:a16="http://schemas.microsoft.com/office/drawing/2014/main" id="{F32EB8B1-D346-4646-880C-01FC34B7E81D}"/>
              </a:ext>
            </a:extLst>
          </p:cNvPr>
          <p:cNvSpPr txBox="1">
            <a:spLocks/>
          </p:cNvSpPr>
          <p:nvPr/>
        </p:nvSpPr>
        <p:spPr>
          <a:xfrm>
            <a:off x="6373421" y="3231395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A91EC8C-42F2-4118-BF29-07FF7CABC873}"/>
              </a:ext>
            </a:extLst>
          </p:cNvPr>
          <p:cNvSpPr txBox="1">
            <a:spLocks/>
          </p:cNvSpPr>
          <p:nvPr/>
        </p:nvSpPr>
        <p:spPr>
          <a:xfrm>
            <a:off x="6354891" y="1948613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Parâmetros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/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C15E278B-96D9-4E84-8817-A86C6B0E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2694644"/>
                <a:ext cx="753036" cy="307777"/>
              </a:xfrm>
              <a:prstGeom prst="rect">
                <a:avLst/>
              </a:prstGeom>
              <a:blipFill>
                <a:blip r:embed="rId1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BF4164C-0514-4515-A9D3-498971BAA101}"/>
              </a:ext>
            </a:extLst>
          </p:cNvPr>
          <p:cNvCxnSpPr/>
          <p:nvPr/>
        </p:nvCxnSpPr>
        <p:spPr>
          <a:xfrm>
            <a:off x="6023992" y="661950"/>
            <a:ext cx="0" cy="579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>
            <a:extLst>
              <a:ext uri="{FF2B5EF4-FFF2-40B4-BE49-F238E27FC236}">
                <a16:creationId xmlns:a16="http://schemas.microsoft.com/office/drawing/2014/main" id="{F45C8C30-467F-414C-A662-9FB2F9E9676B}"/>
              </a:ext>
            </a:extLst>
          </p:cNvPr>
          <p:cNvSpPr txBox="1">
            <a:spLocks/>
          </p:cNvSpPr>
          <p:nvPr/>
        </p:nvSpPr>
        <p:spPr>
          <a:xfrm>
            <a:off x="6014057" y="4820425"/>
            <a:ext cx="4896540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/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pt-BR" sz="2400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17B9D75-9922-4F4B-800D-78BD9A24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66" y="2709012"/>
                <a:ext cx="1188477" cy="307777"/>
              </a:xfrm>
              <a:prstGeom prst="rect">
                <a:avLst/>
              </a:prstGeom>
              <a:blipFill>
                <a:blip r:embed="rId14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/>
              <p:nvPr/>
            </p:nvSpPr>
            <p:spPr>
              <a:xfrm>
                <a:off x="345061" y="5555449"/>
                <a:ext cx="5112568" cy="671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1" y="5555449"/>
                <a:ext cx="5112568" cy="671146"/>
              </a:xfrm>
              <a:prstGeom prst="rect">
                <a:avLst/>
              </a:prstGeom>
              <a:blipFill>
                <a:blip r:embed="rId15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894EFF9-317D-4A9B-A71B-214A88065224}"/>
                  </a:ext>
                </a:extLst>
              </p:cNvPr>
              <p:cNvSpPr txBox="1"/>
              <p:nvPr/>
            </p:nvSpPr>
            <p:spPr>
              <a:xfrm>
                <a:off x="7124295" y="5591934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894EFF9-317D-4A9B-A71B-214A8806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95" y="5591934"/>
                <a:ext cx="3049826" cy="634661"/>
              </a:xfrm>
              <a:prstGeom prst="rect">
                <a:avLst/>
              </a:prstGeom>
              <a:blipFill>
                <a:blip r:embed="rId16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A904B38-CBCE-41E6-9353-87DAC85C2D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000" i="1" dirty="0">
                    <a:latin typeface="OCR A Extended" panose="02010509020102010303" pitchFamily="50" charset="0"/>
                  </a:rPr>
                  <a:t>Simplificado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000" i="1" dirty="0">
                  <a:latin typeface="OCR A Extended" panose="02010509020102010303" pitchFamily="50" charset="0"/>
                </a:endParaRPr>
              </a:p>
            </p:txBody>
          </p:sp>
        </mc:Choice>
        <mc:Fallback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A904B38-CBCE-41E6-9353-87DAC85C2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36" y="131988"/>
                <a:ext cx="3651243" cy="502373"/>
              </a:xfrm>
              <a:prstGeom prst="rect">
                <a:avLst/>
              </a:prstGeom>
              <a:blipFill>
                <a:blip r:embed="rId17"/>
                <a:stretch>
                  <a:fillRect l="-1836" b="-20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000"/>
                            </p:stCondLst>
                            <p:childTnLst>
                              <p:par>
                                <p:cTn id="6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/>
      <p:bldP spid="28" grpId="0"/>
      <p:bldP spid="29" grpId="0"/>
      <p:bldP spid="30" grpId="0"/>
      <p:bldP spid="31" grpId="0"/>
      <p:bldP spid="32" grpId="0"/>
      <p:bldP spid="35" grpId="0"/>
      <p:bldP spid="37" grpId="0"/>
      <p:bldP spid="26" grpId="0"/>
      <p:bldP spid="27" grpId="0"/>
      <p:bldP spid="39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551384" y="1340768"/>
                <a:ext cx="4104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Dada uma função arbitrária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0768"/>
                <a:ext cx="4104456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>
            <a:extLst>
              <a:ext uri="{FF2B5EF4-FFF2-40B4-BE49-F238E27FC236}">
                <a16:creationId xmlns:a16="http://schemas.microsoft.com/office/drawing/2014/main" id="{0C44DC37-BB68-4557-A8E0-5AA726AF924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1A10AD9-1D7B-48F2-ABC4-89C75B24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6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551384" y="1340768"/>
                <a:ext cx="6048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1 – Escolha um valor inicial para os parâmetros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0768"/>
                <a:ext cx="6048672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/>
              <p:nvPr/>
            </p:nvSpPr>
            <p:spPr>
              <a:xfrm>
                <a:off x="479376" y="1339829"/>
                <a:ext cx="8784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2 –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plicando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rmula</m:t>
                    </m:r>
                  </m:oMath>
                </a14:m>
                <a:r>
                  <a:rPr lang="pt-BR" dirty="0"/>
                  <a:t>, obtêm-se a reta que tangencia a função naquele ponto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39995C4-C1F9-4A3F-980C-D9B00C4A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339829"/>
                <a:ext cx="8784976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9250597" y="1486961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</p:cNvCxnSpPr>
          <p:nvPr/>
        </p:nvCxnSpPr>
        <p:spPr>
          <a:xfrm rot="5400000">
            <a:off x="9250597" y="1486962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FE5075-54C9-4569-B781-06F8E165BA7A}"/>
              </a:ext>
            </a:extLst>
          </p:cNvPr>
          <p:cNvSpPr txBox="1"/>
          <p:nvPr/>
        </p:nvSpPr>
        <p:spPr>
          <a:xfrm>
            <a:off x="479376" y="1339829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3 – Coeficiente angular da reta irá indicar o sentido a ser percorrido pelo gradiente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9737661" y="3356992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28A28ABC-BF67-46C4-A3B2-AD0ADF65FEE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05117" y="3397352"/>
            <a:ext cx="1893785" cy="342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380AC57-B01F-49FA-B35B-0C0CE7FA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37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99" y="5632687"/>
                <a:ext cx="922817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218275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 flipH="1">
            <a:off x="7176120" y="2852936"/>
            <a:ext cx="708988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10488488" y="2193286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D9D7B620-65BF-4F0C-9854-2330EBD34D32}"/>
              </a:ext>
            </a:extLst>
          </p:cNvPr>
          <p:cNvCxnSpPr>
            <a:cxnSpLocks/>
          </p:cNvCxnSpPr>
          <p:nvPr/>
        </p:nvCxnSpPr>
        <p:spPr>
          <a:xfrm rot="5400000">
            <a:off x="9250597" y="1486963"/>
            <a:ext cx="279539" cy="32763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FE5075-54C9-4569-B781-06F8E165BA7A}"/>
              </a:ext>
            </a:extLst>
          </p:cNvPr>
          <p:cNvSpPr txBox="1"/>
          <p:nvPr/>
        </p:nvSpPr>
        <p:spPr>
          <a:xfrm>
            <a:off x="-188506" y="132230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4 – </a:t>
            </a:r>
            <a:r>
              <a:rPr lang="pt-BR" i="1" dirty="0"/>
              <a:t>Learning rate</a:t>
            </a:r>
            <a:r>
              <a:rPr lang="pt-BR" dirty="0"/>
              <a:t> conduzirá a magnitude do avanço rumo ao mínimo</a:t>
            </a:r>
            <a:endParaRPr lang="pt-B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902" y="3422245"/>
                <a:ext cx="2041714" cy="634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9737661" y="3356992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28A28ABC-BF67-46C4-A3B2-AD0ADF65FEE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05117" y="3397352"/>
            <a:ext cx="1893785" cy="342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/>
              <p:nvPr/>
            </p:nvSpPr>
            <p:spPr>
              <a:xfrm>
                <a:off x="8884502" y="4592847"/>
                <a:ext cx="32601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𝑝𝑜𝑠𝑖𝑡𝑖𝑣𝑜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502" y="4592847"/>
                <a:ext cx="3260170" cy="307777"/>
              </a:xfrm>
              <a:prstGeom prst="rect">
                <a:avLst/>
              </a:prstGeom>
              <a:blipFill>
                <a:blip r:embed="rId7"/>
                <a:stretch>
                  <a:fillRect l="-187" r="-935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611BC9FA-57CE-43C0-B178-425167474B62}"/>
              </a:ext>
            </a:extLst>
          </p:cNvPr>
          <p:cNvCxnSpPr>
            <a:cxnSpLocks/>
          </p:cNvCxnSpPr>
          <p:nvPr/>
        </p:nvCxnSpPr>
        <p:spPr>
          <a:xfrm rot="5400000">
            <a:off x="10345290" y="4318378"/>
            <a:ext cx="443767" cy="1051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DD96D52-2FDD-4331-B2AC-B41571836E55}"/>
                  </a:ext>
                </a:extLst>
              </p:cNvPr>
              <p:cNvSpPr txBox="1"/>
              <p:nvPr/>
            </p:nvSpPr>
            <p:spPr>
              <a:xfrm>
                <a:off x="9768713" y="5508833"/>
                <a:ext cx="17020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𝑑𝑖𝑚𝑖𝑛𝑢𝑖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7DD96D52-2FDD-4331-B2AC-B4157183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713" y="5508833"/>
                <a:ext cx="1702093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ângulo 24">
            <a:extLst>
              <a:ext uri="{FF2B5EF4-FFF2-40B4-BE49-F238E27FC236}">
                <a16:creationId xmlns:a16="http://schemas.microsoft.com/office/drawing/2014/main" id="{5121BBFC-D189-42C6-A518-DE178964A925}"/>
              </a:ext>
            </a:extLst>
          </p:cNvPr>
          <p:cNvSpPr/>
          <p:nvPr/>
        </p:nvSpPr>
        <p:spPr>
          <a:xfrm>
            <a:off x="9737661" y="5420566"/>
            <a:ext cx="1764196" cy="4911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FC6DF4BB-2183-4BC9-9798-498CAE09732F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9043847" y="4972323"/>
            <a:ext cx="716655" cy="67097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2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2892737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6959790" y="5628168"/>
                <a:ext cx="936410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790" y="5628168"/>
                <a:ext cx="936410" cy="393121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2FE5075-54C9-4569-B781-06F8E165BA7A}"/>
                  </a:ext>
                </a:extLst>
              </p:cNvPr>
              <p:cNvSpPr txBox="1"/>
              <p:nvPr/>
            </p:nvSpPr>
            <p:spPr>
              <a:xfrm>
                <a:off x="-188506" y="1322306"/>
                <a:ext cx="9073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5 – Obter novo ponto para o parâmetro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repetir os procedimentos </a:t>
                </a:r>
                <a:endParaRPr lang="pt-BR" i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2FE5075-54C9-4569-B781-06F8E165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506" y="1322306"/>
                <a:ext cx="9073008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315787D4-60A3-4270-9665-B50D9B0F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93" y="2173189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4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Definindo algumas notações</a:t>
            </a:r>
          </a:p>
        </p:txBody>
      </p:sp>
      <p:graphicFrame>
        <p:nvGraphicFramePr>
          <p:cNvPr id="114" name="Espaço Reservado para Conteúdo 3">
            <a:extLst>
              <a:ext uri="{FF2B5EF4-FFF2-40B4-BE49-F238E27FC236}">
                <a16:creationId xmlns:a16="http://schemas.microsoft.com/office/drawing/2014/main" id="{0A7D689E-4031-4F99-B3FB-DA0938C608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691440"/>
              </p:ext>
            </p:extLst>
          </p:nvPr>
        </p:nvGraphicFramePr>
        <p:xfrm>
          <a:off x="1421447" y="1916832"/>
          <a:ext cx="4019872" cy="35015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0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/>
                        <a:t>Size</a:t>
                      </a:r>
                      <a:r>
                        <a:rPr lang="pt-BR" dirty="0"/>
                        <a:t> in feet² 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 err="1"/>
                        <a:t>Price</a:t>
                      </a:r>
                      <a:r>
                        <a:rPr lang="pt-BR" dirty="0"/>
                        <a:t> ($) in 1000’s (y)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2104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460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315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852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200304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0428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2ABC30D-ABFF-405C-A4F9-516072D44889}"/>
                  </a:ext>
                </a:extLst>
              </p:cNvPr>
              <p:cNvSpPr txBox="1"/>
              <p:nvPr/>
            </p:nvSpPr>
            <p:spPr>
              <a:xfrm>
                <a:off x="5342857" y="2708920"/>
                <a:ext cx="54162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2ABC30D-ABFF-405C-A4F9-516072D44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57" y="2708920"/>
                <a:ext cx="5416202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025A154B-BCC0-4C09-A773-C09913BB4AAD}"/>
                  </a:ext>
                </a:extLst>
              </p:cNvPr>
              <p:cNvSpPr txBox="1"/>
              <p:nvPr/>
            </p:nvSpPr>
            <p:spPr>
              <a:xfrm>
                <a:off x="5570715" y="3077400"/>
                <a:ext cx="44210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025A154B-BCC0-4C09-A773-C09913BB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15" y="3077400"/>
                <a:ext cx="4421080" cy="369332"/>
              </a:xfrm>
              <a:prstGeom prst="rect">
                <a:avLst/>
              </a:prstGeom>
              <a:blipFill>
                <a:blip r:embed="rId4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ixaDeTexto 117">
                <a:extLst>
                  <a:ext uri="{FF2B5EF4-FFF2-40B4-BE49-F238E27FC236}">
                    <a16:creationId xmlns:a16="http://schemas.microsoft.com/office/drawing/2014/main" id="{87272C06-07D5-4A49-9977-AEAF74891AB2}"/>
                  </a:ext>
                </a:extLst>
              </p:cNvPr>
              <p:cNvSpPr txBox="1"/>
              <p:nvPr/>
            </p:nvSpPr>
            <p:spPr>
              <a:xfrm>
                <a:off x="5617408" y="3446732"/>
                <a:ext cx="44210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8" name="CaixaDeTexto 117">
                <a:extLst>
                  <a:ext uri="{FF2B5EF4-FFF2-40B4-BE49-F238E27FC236}">
                    <a16:creationId xmlns:a16="http://schemas.microsoft.com/office/drawing/2014/main" id="{87272C06-07D5-4A49-9977-AEAF7489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08" y="3446732"/>
                <a:ext cx="4421081" cy="369332"/>
              </a:xfrm>
              <a:prstGeom prst="rect">
                <a:avLst/>
              </a:prstGeom>
              <a:blipFill>
                <a:blip r:embed="rId5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1F626426-15D3-4DF9-9BAC-E2EC6D03DE1C}"/>
                  </a:ext>
                </a:extLst>
              </p:cNvPr>
              <p:cNvSpPr txBox="1"/>
              <p:nvPr/>
            </p:nvSpPr>
            <p:spPr>
              <a:xfrm>
                <a:off x="6274354" y="3886684"/>
                <a:ext cx="4421081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1F626426-15D3-4DF9-9BAC-E2EC6D03D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54" y="3886684"/>
                <a:ext cx="4421081" cy="384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6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753952" y="1660476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9CAF91F-DA29-4855-B921-43F559317CD0}"/>
                  </a:ext>
                </a:extLst>
              </p:cNvPr>
              <p:cNvSpPr txBox="1"/>
              <p:nvPr/>
            </p:nvSpPr>
            <p:spPr>
              <a:xfrm>
                <a:off x="7248128" y="2852936"/>
                <a:ext cx="4320480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9CAF91F-DA29-4855-B921-43F55931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852936"/>
                <a:ext cx="4320480" cy="1015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C10704BB-D1A2-4039-B200-93EBAF8F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52" y="1844824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A74FF6A-E7AA-45A1-B834-943CF8115CC3}"/>
                  </a:ext>
                </a:extLst>
              </p:cNvPr>
              <p:cNvSpPr txBox="1"/>
              <p:nvPr/>
            </p:nvSpPr>
            <p:spPr>
              <a:xfrm>
                <a:off x="7007424" y="4509120"/>
                <a:ext cx="5184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Deslocamento do parâmetro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em busca do ponto mínimo da função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A74FF6A-E7AA-45A1-B834-943CF8115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24" y="4509120"/>
                <a:ext cx="5184576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ECFC4715-1FF3-4C68-BEC6-04FBA53C028B}"/>
              </a:ext>
            </a:extLst>
          </p:cNvPr>
          <p:cNvCxnSpPr/>
          <p:nvPr/>
        </p:nvCxnSpPr>
        <p:spPr>
          <a:xfrm flipH="1">
            <a:off x="4943872" y="3140968"/>
            <a:ext cx="504056" cy="936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A7147F16-13CC-474C-B289-20A7B443D4FE}"/>
              </a:ext>
            </a:extLst>
          </p:cNvPr>
          <p:cNvSpPr/>
          <p:nvPr/>
        </p:nvSpPr>
        <p:spPr>
          <a:xfrm>
            <a:off x="3520964" y="4437112"/>
            <a:ext cx="41479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86FEB39-E2A4-469F-B3E0-D0854126854C}"/>
              </a:ext>
            </a:extLst>
          </p:cNvPr>
          <p:cNvSpPr txBox="1"/>
          <p:nvPr/>
        </p:nvSpPr>
        <p:spPr>
          <a:xfrm>
            <a:off x="3044286" y="397560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204408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E se fosse escolhido um ponto</a:t>
                </a:r>
                <a14:m>
                  <m:oMath xmlns:m="http://schemas.openxmlformats.org/officeDocument/2006/math">
                    <m:r>
                      <a:rPr lang="pt-BR" sz="3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inicial à esquerda do </a:t>
                </a:r>
                <a:r>
                  <a:rPr lang="pt-BR" dirty="0" err="1">
                    <a:latin typeface="OCR A Extended" panose="02010509020102010303" pitchFamily="50" charset="0"/>
                  </a:rPr>
                  <a:t>shape</a:t>
                </a:r>
                <a:r>
                  <a:rPr lang="pt-BR" dirty="0">
                    <a:latin typeface="OCR A Extended" panose="02010509020102010303" pitchFamily="50" charset="0"/>
                  </a:rPr>
                  <a:t> da curva (lado negativo)?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l="-434" r="-2916" b="-13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5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633CF3-D524-4610-8A37-0BDB380F22E8}"/>
              </a:ext>
            </a:extLst>
          </p:cNvPr>
          <p:cNvSpPr/>
          <p:nvPr/>
        </p:nvSpPr>
        <p:spPr>
          <a:xfrm>
            <a:off x="4008860" y="1988841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1DB622-1000-4894-8FF9-94A21465887E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7200800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Atuação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/>
              <p:nvPr/>
            </p:nvSpPr>
            <p:spPr>
              <a:xfrm>
                <a:off x="5447928" y="5632687"/>
                <a:ext cx="922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06E827E-8EE2-43D0-9DA4-C3C69A4A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5632687"/>
                <a:ext cx="922817" cy="369332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/>
              <p:nvPr/>
            </p:nvSpPr>
            <p:spPr>
              <a:xfrm>
                <a:off x="695400" y="2564904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01EF72A-0E9B-4A8A-967C-BCD3FC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564904"/>
                <a:ext cx="3049826" cy="6346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1F879467-D7A8-4227-A26B-4FD74C4E200E}"/>
              </a:ext>
            </a:extLst>
          </p:cNvPr>
          <p:cNvSpPr/>
          <p:nvPr/>
        </p:nvSpPr>
        <p:spPr>
          <a:xfrm>
            <a:off x="2351584" y="2539915"/>
            <a:ext cx="1080120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/>
              <p:nvPr/>
            </p:nvSpPr>
            <p:spPr>
              <a:xfrm>
                <a:off x="1069468" y="3685733"/>
                <a:ext cx="204171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80A7319-794B-4696-A52C-DAF02F28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68" y="3685733"/>
                <a:ext cx="2041714" cy="634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BE9BD3B-3AFB-4CDB-B430-A1714925F8CF}"/>
              </a:ext>
            </a:extLst>
          </p:cNvPr>
          <p:cNvSpPr/>
          <p:nvPr/>
        </p:nvSpPr>
        <p:spPr>
          <a:xfrm>
            <a:off x="1208227" y="3620480"/>
            <a:ext cx="1764196" cy="7920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/>
              <p:nvPr/>
            </p:nvSpPr>
            <p:spPr>
              <a:xfrm>
                <a:off x="430481" y="4786628"/>
                <a:ext cx="326017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º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𝑛𝑒𝑔𝑎𝑡𝑖𝑣𝑜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7DA0165-76C6-403E-81B4-9DB4F99F2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1" y="4786628"/>
                <a:ext cx="3260170" cy="307777"/>
              </a:xfrm>
              <a:prstGeom prst="rect">
                <a:avLst/>
              </a:prstGeom>
              <a:blipFill>
                <a:blip r:embed="rId6"/>
                <a:stretch>
                  <a:fillRect l="-1498" r="-262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0CC61B81-483B-48F5-BB31-6F5140C3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020" y="2193286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846DF76-1D3E-411A-B7D7-34AB27AA3969}"/>
              </a:ext>
            </a:extLst>
          </p:cNvPr>
          <p:cNvCxnSpPr>
            <a:cxnSpLocks/>
          </p:cNvCxnSpPr>
          <p:nvPr/>
        </p:nvCxnSpPr>
        <p:spPr>
          <a:xfrm>
            <a:off x="5195899" y="3356992"/>
            <a:ext cx="1008112" cy="18722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4F24286-724D-46FE-A4C3-03D799A23139}"/>
                  </a:ext>
                </a:extLst>
              </p:cNvPr>
              <p:cNvSpPr txBox="1"/>
              <p:nvPr/>
            </p:nvSpPr>
            <p:spPr>
              <a:xfrm>
                <a:off x="1212879" y="5527524"/>
                <a:ext cx="17020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𝑎𝑢𝑚𝑒𝑛𝑡𝑎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4F24286-724D-46FE-A4C3-03D799A23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879" y="5527524"/>
                <a:ext cx="1702093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ângulo 32">
            <a:extLst>
              <a:ext uri="{FF2B5EF4-FFF2-40B4-BE49-F238E27FC236}">
                <a16:creationId xmlns:a16="http://schemas.microsoft.com/office/drawing/2014/main" id="{A5225F8E-0507-455C-9511-60B63E6BE9DB}"/>
              </a:ext>
            </a:extLst>
          </p:cNvPr>
          <p:cNvSpPr/>
          <p:nvPr/>
        </p:nvSpPr>
        <p:spPr>
          <a:xfrm>
            <a:off x="1181827" y="5439257"/>
            <a:ext cx="1764196" cy="4911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7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6" grpId="0" animBg="1"/>
      <p:bldP spid="14" grpId="0"/>
      <p:bldP spid="32" grpId="0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Mas como o gradiente descendente converge se o parâmetro </a:t>
                </a:r>
                <a:r>
                  <a:rPr lang="pt-BR" i="1" dirty="0" err="1">
                    <a:latin typeface="OCR A Extended" panose="02010509020102010303" pitchFamily="50" charset="0"/>
                  </a:rPr>
                  <a:t>learning</a:t>
                </a:r>
                <a:r>
                  <a:rPr lang="pt-BR" i="1" dirty="0">
                    <a:latin typeface="OCR A Extended" panose="02010509020102010303" pitchFamily="50" charset="0"/>
                  </a:rPr>
                  <a:t> rate </a:t>
                </a:r>
                <a:r>
                  <a:rPr lang="pt-BR" dirty="0">
                    <a:latin typeface="OCR A Extended" panose="02010509020102010303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) é fixo?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2492896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6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2" y="169979"/>
                <a:ext cx="9829092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Mas como o gradiente descendente converge se o parâmetro </a:t>
                </a:r>
                <a:r>
                  <a:rPr lang="pt-BR" i="1" dirty="0" err="1">
                    <a:latin typeface="OCR A Extended" panose="02010509020102010303" pitchFamily="50" charset="0"/>
                  </a:rPr>
                  <a:t>learning</a:t>
                </a:r>
                <a:r>
                  <a:rPr lang="pt-BR" i="1" dirty="0">
                    <a:latin typeface="OCR A Extended" panose="02010509020102010303" pitchFamily="50" charset="0"/>
                  </a:rPr>
                  <a:t> rate </a:t>
                </a:r>
                <a:r>
                  <a:rPr lang="pt-BR" dirty="0">
                    <a:latin typeface="OCR A Extended" panose="02010509020102010303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) é fixo?</a:t>
                </a:r>
              </a:p>
            </p:txBody>
          </p:sp>
        </mc:Choice>
        <mc:Fallback xmlns="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69979"/>
                <a:ext cx="9829092" cy="1656184"/>
              </a:xfrm>
              <a:prstGeom prst="rect">
                <a:avLst/>
              </a:prstGeom>
              <a:blipFill>
                <a:blip r:embed="rId3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74D0F1C9-E00B-4BF7-9D42-83637F5F322E}"/>
              </a:ext>
            </a:extLst>
          </p:cNvPr>
          <p:cNvSpPr/>
          <p:nvPr/>
        </p:nvSpPr>
        <p:spPr>
          <a:xfrm>
            <a:off x="1847528" y="2132856"/>
            <a:ext cx="5795551" cy="403244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8C0C380-7CF2-42CC-861C-718788DC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05" y="2317204"/>
            <a:ext cx="55340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4C377E4-5171-47D3-B3FB-87F0E91DB82C}"/>
              </a:ext>
            </a:extLst>
          </p:cNvPr>
          <p:cNvCxnSpPr>
            <a:cxnSpLocks/>
          </p:cNvCxnSpPr>
          <p:nvPr/>
        </p:nvCxnSpPr>
        <p:spPr>
          <a:xfrm>
            <a:off x="3287688" y="4005064"/>
            <a:ext cx="360040" cy="6480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C3A1AB-BAAA-489D-8276-B178E80FD760}"/>
              </a:ext>
            </a:extLst>
          </p:cNvPr>
          <p:cNvCxnSpPr>
            <a:cxnSpLocks/>
          </p:cNvCxnSpPr>
          <p:nvPr/>
        </p:nvCxnSpPr>
        <p:spPr>
          <a:xfrm>
            <a:off x="3791744" y="4869160"/>
            <a:ext cx="288032" cy="3600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7AFF292-9AD4-4B33-BD78-20DC210485A5}"/>
              </a:ext>
            </a:extLst>
          </p:cNvPr>
          <p:cNvCxnSpPr>
            <a:cxnSpLocks/>
          </p:cNvCxnSpPr>
          <p:nvPr/>
        </p:nvCxnSpPr>
        <p:spPr>
          <a:xfrm>
            <a:off x="3983427" y="5157192"/>
            <a:ext cx="528397" cy="371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8B3C1E9-DFFC-410B-8679-708183E596C2}"/>
              </a:ext>
            </a:extLst>
          </p:cNvPr>
          <p:cNvCxnSpPr>
            <a:cxnSpLocks/>
          </p:cNvCxnSpPr>
          <p:nvPr/>
        </p:nvCxnSpPr>
        <p:spPr>
          <a:xfrm>
            <a:off x="4385263" y="5589240"/>
            <a:ext cx="8466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4780929-D80A-467A-BED3-5876818100F9}"/>
                  </a:ext>
                </a:extLst>
              </p:cNvPr>
              <p:cNvSpPr txBox="1"/>
              <p:nvPr/>
            </p:nvSpPr>
            <p:spPr>
              <a:xfrm>
                <a:off x="8256240" y="1999873"/>
                <a:ext cx="3049826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4780929-D80A-467A-BED3-587681810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1999873"/>
                <a:ext cx="3049826" cy="634661"/>
              </a:xfrm>
              <a:prstGeom prst="rect">
                <a:avLst/>
              </a:prstGeom>
              <a:blipFill>
                <a:blip r:embed="rId5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FAF7E673-8CBB-4CA3-9D75-1F30614CED89}"/>
              </a:ext>
            </a:extLst>
          </p:cNvPr>
          <p:cNvSpPr txBox="1"/>
          <p:nvPr/>
        </p:nvSpPr>
        <p:spPr>
          <a:xfrm>
            <a:off x="8112224" y="3025983"/>
            <a:ext cx="38884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Fator derivativo diminui conforme o algoritmo evolui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Learning rate multiplica este resultado (cada vez menor)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Parâmetro ótimo é ajustado com uma resolução cada vez melhor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No ponto mínimo, fator derivativo = 0</a:t>
            </a:r>
          </a:p>
        </p:txBody>
      </p:sp>
    </p:spTree>
    <p:extLst>
      <p:ext uri="{BB962C8B-B14F-4D97-AF65-F5344CB8AC3E}">
        <p14:creationId xmlns:p14="http://schemas.microsoft.com/office/powerpoint/2010/main" val="1880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943384" cy="1838519"/>
          </a:xfrm>
        </p:spPr>
        <p:txBody>
          <a:bodyPr rtlCol="0"/>
          <a:lstStyle/>
          <a:p>
            <a:pPr rtl="0"/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r>
              <a:rPr lang="pt-BR" dirty="0"/>
              <a:t> + </a:t>
            </a:r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Aplicando os conceitos aprendidos no modelo de Regressão Linear</a:t>
            </a:r>
          </a:p>
        </p:txBody>
      </p:sp>
    </p:spTree>
    <p:extLst>
      <p:ext uri="{BB962C8B-B14F-4D97-AF65-F5344CB8AC3E}">
        <p14:creationId xmlns:p14="http://schemas.microsoft.com/office/powerpoint/2010/main" val="25896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461AF80-797A-4693-8E78-B87F51177867}"/>
              </a:ext>
            </a:extLst>
          </p:cNvPr>
          <p:cNvSpPr txBox="1">
            <a:spLocks/>
          </p:cNvSpPr>
          <p:nvPr/>
        </p:nvSpPr>
        <p:spPr>
          <a:xfrm>
            <a:off x="6096000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A13E397-8E7A-4E32-B675-2DDBE01B6F9E}"/>
              </a:ext>
            </a:extLst>
          </p:cNvPr>
          <p:cNvCxnSpPr>
            <a:cxnSpLocks/>
          </p:cNvCxnSpPr>
          <p:nvPr/>
        </p:nvCxnSpPr>
        <p:spPr>
          <a:xfrm>
            <a:off x="5879976" y="1124744"/>
            <a:ext cx="0" cy="52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695400" y="2737603"/>
                <a:ext cx="4572503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737603"/>
                <a:ext cx="4572503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D8CCEE-B18A-4647-8CB3-B095DB38AFDD}"/>
              </a:ext>
            </a:extLst>
          </p:cNvPr>
          <p:cNvSpPr txBox="1"/>
          <p:nvPr/>
        </p:nvSpPr>
        <p:spPr>
          <a:xfrm>
            <a:off x="1685507" y="2060848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Repetir até convergir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2BB9DE-6279-4F38-814D-5C6701DF8C9D}"/>
              </a:ext>
            </a:extLst>
          </p:cNvPr>
          <p:cNvSpPr txBox="1"/>
          <p:nvPr/>
        </p:nvSpPr>
        <p:spPr>
          <a:xfrm>
            <a:off x="2000539" y="4522353"/>
            <a:ext cx="196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j = 0 e j 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290396C-E351-4924-8FE7-4E29234CBFD1}"/>
                  </a:ext>
                </a:extLst>
              </p:cNvPr>
              <p:cNvSpPr txBox="1"/>
              <p:nvPr/>
            </p:nvSpPr>
            <p:spPr>
              <a:xfrm>
                <a:off x="6023992" y="3530800"/>
                <a:ext cx="5976658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290396C-E351-4924-8FE7-4E29234C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3530800"/>
                <a:ext cx="5976658" cy="1176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FBE9-AFDD-411B-A961-C6308D549DA6}"/>
                  </a:ext>
                </a:extLst>
              </p:cNvPr>
              <p:cNvSpPr txBox="1"/>
              <p:nvPr/>
            </p:nvSpPr>
            <p:spPr>
              <a:xfrm>
                <a:off x="6816381" y="2257481"/>
                <a:ext cx="419012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8FEFBE9-AFDD-411B-A961-C6308D549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81" y="2257481"/>
                <a:ext cx="419012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4949D-C990-4AE2-BF99-905986BD6C8A}"/>
              </a:ext>
            </a:extLst>
          </p:cNvPr>
          <p:cNvSpPr txBox="1"/>
          <p:nvPr/>
        </p:nvSpPr>
        <p:spPr>
          <a:xfrm>
            <a:off x="4299798" y="185737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{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5E83D2D-0C3B-47FF-8BBF-D9A79CD9B12C}"/>
              </a:ext>
            </a:extLst>
          </p:cNvPr>
          <p:cNvSpPr txBox="1"/>
          <p:nvPr/>
        </p:nvSpPr>
        <p:spPr>
          <a:xfrm>
            <a:off x="806815" y="37393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}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3385282-1446-441D-AFDE-8C45C434B13A}"/>
              </a:ext>
            </a:extLst>
          </p:cNvPr>
          <p:cNvSpPr/>
          <p:nvPr/>
        </p:nvSpPr>
        <p:spPr>
          <a:xfrm>
            <a:off x="2927648" y="2636912"/>
            <a:ext cx="2286545" cy="12961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Derivada Parcial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4799856" y="2060848"/>
                <a:ext cx="2466184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2060848"/>
                <a:ext cx="2466184" cy="1073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/>
              <p:nvPr/>
            </p:nvSpPr>
            <p:spPr>
              <a:xfrm>
                <a:off x="2783632" y="3789040"/>
                <a:ext cx="6372699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3789040"/>
                <a:ext cx="6372699" cy="134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5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52565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Derivada Parcial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1973632" y="2287502"/>
                <a:ext cx="3888432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632" y="2287502"/>
                <a:ext cx="3888432" cy="1073884"/>
              </a:xfrm>
              <a:prstGeom prst="rect">
                <a:avLst/>
              </a:prstGeom>
              <a:blipFill>
                <a:blip r:embed="rId3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/>
              <p:nvPr/>
            </p:nvSpPr>
            <p:spPr>
              <a:xfrm>
                <a:off x="6780073" y="422591"/>
                <a:ext cx="5976658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260450-1520-4E95-9E16-29F5AC8F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73" y="422591"/>
                <a:ext cx="597665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/>
              <p:nvPr/>
            </p:nvSpPr>
            <p:spPr>
              <a:xfrm>
                <a:off x="4925960" y="2152273"/>
                <a:ext cx="597665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60" y="2152273"/>
                <a:ext cx="5976658" cy="1344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5E819E4-E15A-426A-A031-1157D28FF54A}"/>
                  </a:ext>
                </a:extLst>
              </p:cNvPr>
              <p:cNvSpPr txBox="1"/>
              <p:nvPr/>
            </p:nvSpPr>
            <p:spPr>
              <a:xfrm>
                <a:off x="1829616" y="4371629"/>
                <a:ext cx="3888432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5E819E4-E15A-426A-A031-1157D28F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16" y="4371629"/>
                <a:ext cx="3888432" cy="1073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7F01AD-47D6-41B3-83A0-C5C6C276C354}"/>
                  </a:ext>
                </a:extLst>
              </p:cNvPr>
              <p:cNvSpPr txBox="1"/>
              <p:nvPr/>
            </p:nvSpPr>
            <p:spPr>
              <a:xfrm>
                <a:off x="4943878" y="4236400"/>
                <a:ext cx="597665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67F01AD-47D6-41B3-83A0-C5C6C276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8" y="4236400"/>
                <a:ext cx="5976658" cy="1344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ve Esquerda 3">
            <a:extLst>
              <a:ext uri="{FF2B5EF4-FFF2-40B4-BE49-F238E27FC236}">
                <a16:creationId xmlns:a16="http://schemas.microsoft.com/office/drawing/2014/main" id="{E9DB110B-FA20-44F1-9A61-D25EE2CC3101}"/>
              </a:ext>
            </a:extLst>
          </p:cNvPr>
          <p:cNvSpPr/>
          <p:nvPr/>
        </p:nvSpPr>
        <p:spPr>
          <a:xfrm rot="16200000">
            <a:off x="7742751" y="2710844"/>
            <a:ext cx="135229" cy="126849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6F0A8E9-694D-4C83-B114-FC4E54456CA6}"/>
              </a:ext>
            </a:extLst>
          </p:cNvPr>
          <p:cNvCxnSpPr>
            <a:stCxn id="4" idx="1"/>
          </p:cNvCxnSpPr>
          <p:nvPr/>
        </p:nvCxnSpPr>
        <p:spPr>
          <a:xfrm flipH="1">
            <a:off x="7810365" y="3412704"/>
            <a:ext cx="1" cy="109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1055440" y="1980053"/>
                <a:ext cx="5472608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=0→ 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980053"/>
                <a:ext cx="5472608" cy="1015534"/>
              </a:xfrm>
              <a:prstGeom prst="rect">
                <a:avLst/>
              </a:prstGeom>
              <a:blipFill>
                <a:blip r:embed="rId3"/>
                <a:stretch>
                  <a:fillRect b="-6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/>
              <p:nvPr/>
            </p:nvSpPr>
            <p:spPr>
              <a:xfrm>
                <a:off x="6312024" y="1854154"/>
                <a:ext cx="3672408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403037E-2549-43F1-B706-6B0302A27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854154"/>
                <a:ext cx="3672408" cy="1344342"/>
              </a:xfrm>
              <a:prstGeom prst="rect">
                <a:avLst/>
              </a:prstGeom>
              <a:blipFill>
                <a:blip r:embed="rId4"/>
                <a:stretch>
                  <a:fillRect r="-3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C07E546-B9C0-445C-8BA5-22C7953C5135}"/>
                  </a:ext>
                </a:extLst>
              </p:cNvPr>
              <p:cNvSpPr txBox="1"/>
              <p:nvPr/>
            </p:nvSpPr>
            <p:spPr>
              <a:xfrm>
                <a:off x="1055440" y="4236111"/>
                <a:ext cx="5472608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=1→ 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C07E546-B9C0-445C-8BA5-22C7953C5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4236111"/>
                <a:ext cx="5472608" cy="1015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7F3081-9504-47A6-AC43-D7138E1924E0}"/>
                  </a:ext>
                </a:extLst>
              </p:cNvPr>
              <p:cNvSpPr txBox="1"/>
              <p:nvPr/>
            </p:nvSpPr>
            <p:spPr>
              <a:xfrm>
                <a:off x="6305804" y="4100882"/>
                <a:ext cx="4326700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7F3081-9504-47A6-AC43-D7138E192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04" y="4100882"/>
                <a:ext cx="4326700" cy="1344342"/>
              </a:xfrm>
              <a:prstGeom prst="rect">
                <a:avLst/>
              </a:prstGeom>
              <a:blipFill>
                <a:blip r:embed="rId6"/>
                <a:stretch>
                  <a:fillRect r="-38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5D8825-E87B-4DA5-89D5-08033473C9FA}"/>
              </a:ext>
            </a:extLst>
          </p:cNvPr>
          <p:cNvCxnSpPr/>
          <p:nvPr/>
        </p:nvCxnSpPr>
        <p:spPr>
          <a:xfrm>
            <a:off x="1055440" y="2916157"/>
            <a:ext cx="1872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B80F727-476D-488F-96EA-1461BE6CE075}"/>
              </a:ext>
            </a:extLst>
          </p:cNvPr>
          <p:cNvCxnSpPr/>
          <p:nvPr/>
        </p:nvCxnSpPr>
        <p:spPr>
          <a:xfrm>
            <a:off x="1055440" y="5235283"/>
            <a:ext cx="1872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ítulo 1">
            <a:extLst>
              <a:ext uri="{FF2B5EF4-FFF2-40B4-BE49-F238E27FC236}">
                <a16:creationId xmlns:a16="http://schemas.microsoft.com/office/drawing/2014/main" id="{D8B59305-78E4-488B-8B30-8D8FE45CECCC}"/>
              </a:ext>
            </a:extLst>
          </p:cNvPr>
          <p:cNvSpPr txBox="1">
            <a:spLocks/>
          </p:cNvSpPr>
          <p:nvPr/>
        </p:nvSpPr>
        <p:spPr>
          <a:xfrm>
            <a:off x="911424" y="481178"/>
            <a:ext cx="10801200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Derivada Parcial – Todos os parâmetros  </a:t>
            </a:r>
          </a:p>
        </p:txBody>
      </p:sp>
    </p:spTree>
    <p:extLst>
      <p:ext uri="{BB962C8B-B14F-4D97-AF65-F5344CB8AC3E}">
        <p14:creationId xmlns:p14="http://schemas.microsoft.com/office/powerpoint/2010/main" val="82039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Mister M(L) revelando seus segredos</a:t>
            </a:r>
          </a:p>
        </p:txBody>
      </p:sp>
      <p:graphicFrame>
        <p:nvGraphicFramePr>
          <p:cNvPr id="8" name="Espaço Reservado para Conteúdo 2" descr="Processo segmentado mostrando quatro etapas organizadas uma abaixo da outra, com três setas apontando para baixo para indicar a progressão da primeira etapa até a segunda, da segunda etapa até a terceira e da terceira etapa até a quarta.">
            <a:extLst>
              <a:ext uri="{FF2B5EF4-FFF2-40B4-BE49-F238E27FC236}">
                <a16:creationId xmlns:a16="http://schemas.microsoft.com/office/drawing/2014/main" id="{338A400A-2871-4371-B9D6-60D71CC52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024896"/>
              </p:ext>
            </p:extLst>
          </p:nvPr>
        </p:nvGraphicFramePr>
        <p:xfrm>
          <a:off x="3431704" y="1556792"/>
          <a:ext cx="43204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1016BB9-C5B1-4393-912F-C9EF6C115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333139"/>
              </p:ext>
            </p:extLst>
          </p:nvPr>
        </p:nvGraphicFramePr>
        <p:xfrm>
          <a:off x="2639616" y="1754780"/>
          <a:ext cx="6768752" cy="417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0" name="Agrupar 9">
            <a:extLst>
              <a:ext uri="{FF2B5EF4-FFF2-40B4-BE49-F238E27FC236}">
                <a16:creationId xmlns:a16="http://schemas.microsoft.com/office/drawing/2014/main" id="{BC7FF96B-2D59-44F9-A9A5-E36DB3AA2176}"/>
              </a:ext>
            </a:extLst>
          </p:cNvPr>
          <p:cNvGrpSpPr/>
          <p:nvPr/>
        </p:nvGrpSpPr>
        <p:grpSpPr>
          <a:xfrm rot="16200000">
            <a:off x="4044351" y="4839247"/>
            <a:ext cx="491784" cy="1141014"/>
            <a:chOff x="3210491" y="1161158"/>
            <a:chExt cx="491784" cy="409820"/>
          </a:xfrm>
        </p:grpSpPr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DC6A9028-9B77-4A85-A740-4F001EE94D45}"/>
                </a:ext>
              </a:extLst>
            </p:cNvPr>
            <p:cNvSpPr/>
            <p:nvPr/>
          </p:nvSpPr>
          <p:spPr>
            <a:xfrm rot="5400000">
              <a:off x="3251473" y="1120176"/>
              <a:ext cx="409820" cy="4917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eta: para a Direita 4">
              <a:extLst>
                <a:ext uri="{FF2B5EF4-FFF2-40B4-BE49-F238E27FC236}">
                  <a16:creationId xmlns:a16="http://schemas.microsoft.com/office/drawing/2014/main" id="{AA874502-C0B3-4797-9B98-DDF09AF6253A}"/>
                </a:ext>
              </a:extLst>
            </p:cNvPr>
            <p:cNvSpPr txBox="1"/>
            <p:nvPr/>
          </p:nvSpPr>
          <p:spPr>
            <a:xfrm>
              <a:off x="3308848" y="1161158"/>
              <a:ext cx="295070" cy="286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kern="120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E43473C-4FC0-4E04-9084-D866514129E6}"/>
              </a:ext>
            </a:extLst>
          </p:cNvPr>
          <p:cNvGrpSpPr/>
          <p:nvPr/>
        </p:nvGrpSpPr>
        <p:grpSpPr>
          <a:xfrm rot="16200000">
            <a:off x="7727873" y="4855880"/>
            <a:ext cx="491784" cy="1141014"/>
            <a:chOff x="3210491" y="1161158"/>
            <a:chExt cx="491784" cy="409820"/>
          </a:xfrm>
        </p:grpSpPr>
        <p:sp>
          <p:nvSpPr>
            <p:cNvPr id="14" name="Seta: para a Direita 13">
              <a:extLst>
                <a:ext uri="{FF2B5EF4-FFF2-40B4-BE49-F238E27FC236}">
                  <a16:creationId xmlns:a16="http://schemas.microsoft.com/office/drawing/2014/main" id="{7A932967-D4BE-4FC1-8AFC-2226FBADB18D}"/>
                </a:ext>
              </a:extLst>
            </p:cNvPr>
            <p:cNvSpPr/>
            <p:nvPr/>
          </p:nvSpPr>
          <p:spPr>
            <a:xfrm rot="5400000">
              <a:off x="3251473" y="1120176"/>
              <a:ext cx="409820" cy="4917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Seta: para a Direita 4">
              <a:extLst>
                <a:ext uri="{FF2B5EF4-FFF2-40B4-BE49-F238E27FC236}">
                  <a16:creationId xmlns:a16="http://schemas.microsoft.com/office/drawing/2014/main" id="{A80A1192-93F7-4F58-B7C0-455156B439A4}"/>
                </a:ext>
              </a:extLst>
            </p:cNvPr>
            <p:cNvSpPr txBox="1"/>
            <p:nvPr/>
          </p:nvSpPr>
          <p:spPr>
            <a:xfrm>
              <a:off x="3308848" y="1161158"/>
              <a:ext cx="295070" cy="286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kern="1200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02E2D9-2ADF-48C0-AE67-ED31F7158B5F}"/>
              </a:ext>
            </a:extLst>
          </p:cNvPr>
          <p:cNvSpPr txBox="1"/>
          <p:nvPr/>
        </p:nvSpPr>
        <p:spPr>
          <a:xfrm>
            <a:off x="2461644" y="5086587"/>
            <a:ext cx="1295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house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5805B0D-0C56-4F39-A8C4-644D3DAA3BAD}"/>
              </a:ext>
            </a:extLst>
          </p:cNvPr>
          <p:cNvSpPr txBox="1"/>
          <p:nvPr/>
        </p:nvSpPr>
        <p:spPr>
          <a:xfrm>
            <a:off x="8435413" y="5103220"/>
            <a:ext cx="16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Estimated</a:t>
            </a:r>
            <a:r>
              <a:rPr lang="pt-BR" dirty="0"/>
              <a:t> </a:t>
            </a:r>
            <a:r>
              <a:rPr lang="pt-BR" dirty="0" err="1"/>
              <a:t>price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2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B9D9704-6D1F-4128-AEB2-879B9C5726C7}"/>
              </a:ext>
            </a:extLst>
          </p:cNvPr>
          <p:cNvSpPr txBox="1">
            <a:spLocks/>
          </p:cNvSpPr>
          <p:nvPr/>
        </p:nvSpPr>
        <p:spPr>
          <a:xfrm>
            <a:off x="407368" y="476672"/>
            <a:ext cx="1087320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/>
              <p:nvPr/>
            </p:nvSpPr>
            <p:spPr>
              <a:xfrm>
                <a:off x="2927648" y="2327813"/>
                <a:ext cx="6624736" cy="1352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AABF0A-3774-48C3-A0C6-909B6AC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2327813"/>
                <a:ext cx="6624736" cy="13529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D8CCEE-B18A-4647-8CB3-B095DB38AFDD}"/>
              </a:ext>
            </a:extLst>
          </p:cNvPr>
          <p:cNvSpPr txBox="1"/>
          <p:nvPr/>
        </p:nvSpPr>
        <p:spPr>
          <a:xfrm>
            <a:off x="1991544" y="1690002"/>
            <a:ext cx="345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OCR A Extended" panose="02010509020102010303" pitchFamily="50" charset="0"/>
              </a:rPr>
              <a:t>Repetir até convergir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4949D-C990-4AE2-BF99-905986BD6C8A}"/>
              </a:ext>
            </a:extLst>
          </p:cNvPr>
          <p:cNvSpPr txBox="1"/>
          <p:nvPr/>
        </p:nvSpPr>
        <p:spPr>
          <a:xfrm>
            <a:off x="5469931" y="148652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{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5E83D2D-0C3B-47FF-8BBF-D9A79CD9B12C}"/>
              </a:ext>
            </a:extLst>
          </p:cNvPr>
          <p:cNvSpPr txBox="1"/>
          <p:nvPr/>
        </p:nvSpPr>
        <p:spPr>
          <a:xfrm>
            <a:off x="2763415" y="530120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}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81AE1F7-263C-4776-B7F9-CFFCD98ADB5A}"/>
                  </a:ext>
                </a:extLst>
              </p:cNvPr>
              <p:cNvSpPr txBox="1"/>
              <p:nvPr/>
            </p:nvSpPr>
            <p:spPr>
              <a:xfrm>
                <a:off x="2927648" y="4077072"/>
                <a:ext cx="6984776" cy="1352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32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81AE1F7-263C-4776-B7F9-CFFCD98A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077072"/>
                <a:ext cx="6984776" cy="1352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D87686EB-DF83-4210-814B-32D27DE7EB5F}"/>
              </a:ext>
            </a:extLst>
          </p:cNvPr>
          <p:cNvSpPr txBox="1"/>
          <p:nvPr/>
        </p:nvSpPr>
        <p:spPr>
          <a:xfrm>
            <a:off x="216630" y="357301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CR A Extended" panose="02010509020102010303" pitchFamily="50" charset="0"/>
              </a:rPr>
              <a:t>Atualizar</a:t>
            </a:r>
          </a:p>
          <a:p>
            <a:pPr algn="ctr"/>
            <a:r>
              <a:rPr lang="pt-BR" dirty="0">
                <a:latin typeface="OCR A Extended" panose="02010509020102010303" pitchFamily="50" charset="0"/>
              </a:rPr>
              <a:t>Simultaneamente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3AF84E3-B5C7-4120-8068-B42D7651A079}"/>
              </a:ext>
            </a:extLst>
          </p:cNvPr>
          <p:cNvCxnSpPr>
            <a:cxnSpLocks/>
          </p:cNvCxnSpPr>
          <p:nvPr/>
        </p:nvCxnSpPr>
        <p:spPr>
          <a:xfrm flipV="1">
            <a:off x="2135560" y="3140968"/>
            <a:ext cx="627855" cy="395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F829052-74BD-40D1-932D-BA7FBCF02EE1}"/>
              </a:ext>
            </a:extLst>
          </p:cNvPr>
          <p:cNvCxnSpPr>
            <a:cxnSpLocks/>
          </p:cNvCxnSpPr>
          <p:nvPr/>
        </p:nvCxnSpPr>
        <p:spPr>
          <a:xfrm>
            <a:off x="2279576" y="4256108"/>
            <a:ext cx="576064" cy="361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0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B793165-6C2E-4B74-8A7E-03D491DEA2C8}"/>
              </a:ext>
            </a:extLst>
          </p:cNvPr>
          <p:cNvSpPr txBox="1">
            <a:spLocks/>
          </p:cNvSpPr>
          <p:nvPr/>
        </p:nvSpPr>
        <p:spPr>
          <a:xfrm>
            <a:off x="1181454" y="2636912"/>
            <a:ext cx="9829092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OCR A Extended" panose="02010509020102010303" pitchFamily="50" charset="0"/>
              </a:rPr>
              <a:t>Mas e o problema do mínimo local e mínimo global?</a:t>
            </a:r>
          </a:p>
        </p:txBody>
      </p:sp>
    </p:spTree>
    <p:extLst>
      <p:ext uri="{BB962C8B-B14F-4D97-AF65-F5344CB8AC3E}">
        <p14:creationId xmlns:p14="http://schemas.microsoft.com/office/powerpoint/2010/main" val="7998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Mínimo Local / Global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A61FB2-7D67-41BA-9DCF-05593FAD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91" y="1628800"/>
            <a:ext cx="841524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F9B8099-E2AA-454C-8A68-F56AF3D3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556792"/>
            <a:ext cx="8544272" cy="442451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: Mínimo Local / Global</a:t>
            </a:r>
          </a:p>
        </p:txBody>
      </p:sp>
    </p:spTree>
    <p:extLst>
      <p:ext uri="{BB962C8B-B14F-4D97-AF65-F5344CB8AC3E}">
        <p14:creationId xmlns:p14="http://schemas.microsoft.com/office/powerpoint/2010/main" val="159037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454" y="404664"/>
                <a:ext cx="9829092" cy="107244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dirty="0">
                    <a:latin typeface="OCR A Extended" panose="02010509020102010303" pitchFamily="50" charset="0"/>
                  </a:rPr>
                  <a:t>Em uma Regressão Linear, a função 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>
                    <a:latin typeface="OCR A Extended" panose="02010509020102010303" pitchFamily="50" charset="0"/>
                  </a:rPr>
                  <a:t> irá apresentar sempre um formato convexo  </a:t>
                </a:r>
              </a:p>
            </p:txBody>
          </p:sp>
        </mc:Choice>
        <mc:Fallback>
          <p:sp>
            <p:nvSpPr>
              <p:cNvPr id="6" name="Título 1">
                <a:extLst>
                  <a:ext uri="{FF2B5EF4-FFF2-40B4-BE49-F238E27FC236}">
                    <a16:creationId xmlns:a16="http://schemas.microsoft.com/office/drawing/2014/main" id="{9B793165-6C2E-4B74-8A7E-03D491D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4" y="404664"/>
                <a:ext cx="9829092" cy="1072441"/>
              </a:xfrm>
              <a:prstGeom prst="rect">
                <a:avLst/>
              </a:prstGeom>
              <a:blipFill>
                <a:blip r:embed="rId3"/>
                <a:stretch>
                  <a:fillRect r="-2047" b="-170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9BC41DCA-2DFA-422C-9B10-A5715DA0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1844824"/>
            <a:ext cx="5472608" cy="41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303EC4-471C-4777-BBB2-2B96A4B4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60" y="1484784"/>
            <a:ext cx="968148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1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5AB323-978A-4A9F-A893-B0C433D2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24" y="1484784"/>
            <a:ext cx="960235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C9D35A-450A-4965-9BB8-781A7C2C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9984432" cy="47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659FE3-ED8F-4392-AE5D-28EDF9E1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84784"/>
            <a:ext cx="9636732" cy="47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CB3406-923E-400A-AE49-8922D0C8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04" y="1412776"/>
            <a:ext cx="9624392" cy="46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/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r>
              <a:rPr lang="pt-BR" dirty="0">
                <a:latin typeface="OCR A Extended" panose="02010509020102010303" pitchFamily="50" charset="0"/>
              </a:rPr>
              <a:t> h(x)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09C046-C5E4-4745-A7B1-04E956559E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3" y="2037064"/>
            <a:ext cx="6734175" cy="35718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1E7-A2AB-4C51-A623-577566AF72E1}"/>
              </a:ext>
            </a:extLst>
          </p:cNvPr>
          <p:cNvSpPr txBox="1"/>
          <p:nvPr/>
        </p:nvSpPr>
        <p:spPr>
          <a:xfrm>
            <a:off x="2927649" y="1535315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Housing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r>
              <a:rPr lang="pt-BR" b="1" dirty="0"/>
              <a:t> – Portland, 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FA9773-929C-42F5-ACE9-718B6B784CD8}"/>
              </a:ext>
            </a:extLst>
          </p:cNvPr>
          <p:cNvSpPr txBox="1"/>
          <p:nvPr/>
        </p:nvSpPr>
        <p:spPr>
          <a:xfrm>
            <a:off x="4223793" y="5867980"/>
            <a:ext cx="141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Size</a:t>
            </a:r>
            <a:r>
              <a:rPr lang="pt-BR" dirty="0"/>
              <a:t> (feet²)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AFED67-8F9B-4209-BB38-87A7A3E80895}"/>
              </a:ext>
            </a:extLst>
          </p:cNvPr>
          <p:cNvSpPr txBox="1"/>
          <p:nvPr/>
        </p:nvSpPr>
        <p:spPr>
          <a:xfrm rot="16200000">
            <a:off x="-382396" y="3446376"/>
            <a:ext cx="223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Price</a:t>
            </a:r>
            <a:r>
              <a:rPr lang="pt-BR" dirty="0"/>
              <a:t> (*$1000.00)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799087-1FDF-42B7-85CD-4066ECD53A86}"/>
              </a:ext>
            </a:extLst>
          </p:cNvPr>
          <p:cNvSpPr txBox="1"/>
          <p:nvPr/>
        </p:nvSpPr>
        <p:spPr>
          <a:xfrm>
            <a:off x="1343473" y="5608939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0	  500	     1000	          1500	             2000                  2500                 3000	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EE0570-DE45-4074-A9B5-E5AECC39123C}"/>
              </a:ext>
            </a:extLst>
          </p:cNvPr>
          <p:cNvSpPr txBox="1"/>
          <p:nvPr/>
        </p:nvSpPr>
        <p:spPr>
          <a:xfrm>
            <a:off x="920718" y="2013293"/>
            <a:ext cx="57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500 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400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300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200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100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   0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DA3096-C2AE-4578-86AB-54243E5DF94A}"/>
              </a:ext>
            </a:extLst>
          </p:cNvPr>
          <p:cNvCxnSpPr/>
          <p:nvPr/>
        </p:nvCxnSpPr>
        <p:spPr>
          <a:xfrm>
            <a:off x="3431705" y="443290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F4EFDC2-3C03-46AE-90E3-A0DE12017390}"/>
              </a:ext>
            </a:extLst>
          </p:cNvPr>
          <p:cNvCxnSpPr>
            <a:cxnSpLocks/>
          </p:cNvCxnSpPr>
          <p:nvPr/>
        </p:nvCxnSpPr>
        <p:spPr>
          <a:xfrm flipH="1">
            <a:off x="3431705" y="443290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2DFB7B53-ECA5-49F9-AD51-4FA9DA74BBB2}"/>
              </a:ext>
            </a:extLst>
          </p:cNvPr>
          <p:cNvCxnSpPr/>
          <p:nvPr/>
        </p:nvCxnSpPr>
        <p:spPr>
          <a:xfrm>
            <a:off x="3647729" y="46316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E7837F1-091A-45C6-9C99-82B0C0F0DCE1}"/>
              </a:ext>
            </a:extLst>
          </p:cNvPr>
          <p:cNvCxnSpPr>
            <a:cxnSpLocks/>
          </p:cNvCxnSpPr>
          <p:nvPr/>
        </p:nvCxnSpPr>
        <p:spPr>
          <a:xfrm flipH="1">
            <a:off x="3647729" y="46316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77B6749-ABC5-4B32-AB85-1C3423A4EC29}"/>
              </a:ext>
            </a:extLst>
          </p:cNvPr>
          <p:cNvCxnSpPr/>
          <p:nvPr/>
        </p:nvCxnSpPr>
        <p:spPr>
          <a:xfrm>
            <a:off x="3935761" y="395275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BE7892A-C104-47D9-8D46-B8CAAAEBCE89}"/>
              </a:ext>
            </a:extLst>
          </p:cNvPr>
          <p:cNvCxnSpPr>
            <a:cxnSpLocks/>
          </p:cNvCxnSpPr>
          <p:nvPr/>
        </p:nvCxnSpPr>
        <p:spPr>
          <a:xfrm flipH="1">
            <a:off x="3935761" y="395275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1889D41-B72C-49E2-9202-0E68CFF214D7}"/>
              </a:ext>
            </a:extLst>
          </p:cNvPr>
          <p:cNvCxnSpPr/>
          <p:nvPr/>
        </p:nvCxnSpPr>
        <p:spPr>
          <a:xfrm>
            <a:off x="4007769" y="43848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A010BCD-1947-4D37-973A-9A5ED14AD811}"/>
              </a:ext>
            </a:extLst>
          </p:cNvPr>
          <p:cNvCxnSpPr>
            <a:cxnSpLocks/>
          </p:cNvCxnSpPr>
          <p:nvPr/>
        </p:nvCxnSpPr>
        <p:spPr>
          <a:xfrm flipH="1">
            <a:off x="4007769" y="43848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27127D5-6C9B-4BB9-8232-05AE54E1ADD5}"/>
              </a:ext>
            </a:extLst>
          </p:cNvPr>
          <p:cNvCxnSpPr/>
          <p:nvPr/>
        </p:nvCxnSpPr>
        <p:spPr>
          <a:xfrm>
            <a:off x="3791745" y="431279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AA5A39D-D9D8-45B6-BD86-9CDB3E64A59D}"/>
              </a:ext>
            </a:extLst>
          </p:cNvPr>
          <p:cNvCxnSpPr>
            <a:cxnSpLocks/>
          </p:cNvCxnSpPr>
          <p:nvPr/>
        </p:nvCxnSpPr>
        <p:spPr>
          <a:xfrm flipH="1">
            <a:off x="3791745" y="431279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B8B79836-40DD-4B87-83BA-48C9227550B8}"/>
              </a:ext>
            </a:extLst>
          </p:cNvPr>
          <p:cNvCxnSpPr/>
          <p:nvPr/>
        </p:nvCxnSpPr>
        <p:spPr>
          <a:xfrm>
            <a:off x="4151785" y="409677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B122ECB-6B72-47CC-91D9-BBDF29223846}"/>
              </a:ext>
            </a:extLst>
          </p:cNvPr>
          <p:cNvCxnSpPr>
            <a:cxnSpLocks/>
          </p:cNvCxnSpPr>
          <p:nvPr/>
        </p:nvCxnSpPr>
        <p:spPr>
          <a:xfrm flipH="1">
            <a:off x="4151785" y="409677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8FCF139-AFA8-4DCF-BC8E-521D5DD260AA}"/>
              </a:ext>
            </a:extLst>
          </p:cNvPr>
          <p:cNvCxnSpPr/>
          <p:nvPr/>
        </p:nvCxnSpPr>
        <p:spPr>
          <a:xfrm>
            <a:off x="4295801" y="452881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B7377BBC-EFE9-48AF-82BC-FAD7F33F6A15}"/>
              </a:ext>
            </a:extLst>
          </p:cNvPr>
          <p:cNvCxnSpPr>
            <a:cxnSpLocks/>
          </p:cNvCxnSpPr>
          <p:nvPr/>
        </p:nvCxnSpPr>
        <p:spPr>
          <a:xfrm flipH="1">
            <a:off x="4295801" y="452881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E924015-4EA5-4D46-AC8E-9501FB4424F2}"/>
              </a:ext>
            </a:extLst>
          </p:cNvPr>
          <p:cNvCxnSpPr/>
          <p:nvPr/>
        </p:nvCxnSpPr>
        <p:spPr>
          <a:xfrm>
            <a:off x="4439817" y="366472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C67375D-76F6-4059-825D-D3F21A17CA37}"/>
              </a:ext>
            </a:extLst>
          </p:cNvPr>
          <p:cNvCxnSpPr>
            <a:cxnSpLocks/>
          </p:cNvCxnSpPr>
          <p:nvPr/>
        </p:nvCxnSpPr>
        <p:spPr>
          <a:xfrm flipH="1">
            <a:off x="4439817" y="366472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0494945-29DC-453E-96D9-5C6ECC0D749C}"/>
              </a:ext>
            </a:extLst>
          </p:cNvPr>
          <p:cNvCxnSpPr/>
          <p:nvPr/>
        </p:nvCxnSpPr>
        <p:spPr>
          <a:xfrm>
            <a:off x="3935761" y="352070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433DA71-4AE1-4B61-9469-403A0DC31FA5}"/>
              </a:ext>
            </a:extLst>
          </p:cNvPr>
          <p:cNvCxnSpPr>
            <a:cxnSpLocks/>
          </p:cNvCxnSpPr>
          <p:nvPr/>
        </p:nvCxnSpPr>
        <p:spPr>
          <a:xfrm flipH="1">
            <a:off x="3935761" y="352070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7C66D4C0-897D-4840-95E0-30EB0FD31F83}"/>
              </a:ext>
            </a:extLst>
          </p:cNvPr>
          <p:cNvCxnSpPr/>
          <p:nvPr/>
        </p:nvCxnSpPr>
        <p:spPr>
          <a:xfrm>
            <a:off x="4583833" y="43848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514D73E6-D453-418D-9C70-574A46547C2C}"/>
              </a:ext>
            </a:extLst>
          </p:cNvPr>
          <p:cNvCxnSpPr>
            <a:cxnSpLocks/>
          </p:cNvCxnSpPr>
          <p:nvPr/>
        </p:nvCxnSpPr>
        <p:spPr>
          <a:xfrm flipH="1">
            <a:off x="4583833" y="43848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4895B1E-F232-4305-AAE1-1705BDCF8882}"/>
              </a:ext>
            </a:extLst>
          </p:cNvPr>
          <p:cNvCxnSpPr/>
          <p:nvPr/>
        </p:nvCxnSpPr>
        <p:spPr>
          <a:xfrm>
            <a:off x="3647729" y="373673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512A4535-29FD-41BD-B088-5E72CFDAC10A}"/>
              </a:ext>
            </a:extLst>
          </p:cNvPr>
          <p:cNvCxnSpPr>
            <a:cxnSpLocks/>
          </p:cNvCxnSpPr>
          <p:nvPr/>
        </p:nvCxnSpPr>
        <p:spPr>
          <a:xfrm flipH="1">
            <a:off x="3647729" y="373673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95833382-B423-4AC0-A3CB-D987B90D269A}"/>
              </a:ext>
            </a:extLst>
          </p:cNvPr>
          <p:cNvCxnSpPr/>
          <p:nvPr/>
        </p:nvCxnSpPr>
        <p:spPr>
          <a:xfrm>
            <a:off x="4511825" y="28314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40CB345D-EEFA-4565-91C7-A6EC980DF605}"/>
              </a:ext>
            </a:extLst>
          </p:cNvPr>
          <p:cNvCxnSpPr>
            <a:cxnSpLocks/>
          </p:cNvCxnSpPr>
          <p:nvPr/>
        </p:nvCxnSpPr>
        <p:spPr>
          <a:xfrm flipH="1">
            <a:off x="4511825" y="28314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EFAB02BA-A399-493B-A07E-E2355E0B5546}"/>
              </a:ext>
            </a:extLst>
          </p:cNvPr>
          <p:cNvCxnSpPr/>
          <p:nvPr/>
        </p:nvCxnSpPr>
        <p:spPr>
          <a:xfrm>
            <a:off x="4943873" y="388074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31BAB28A-5524-4474-960E-41EC2A5D0319}"/>
              </a:ext>
            </a:extLst>
          </p:cNvPr>
          <p:cNvCxnSpPr>
            <a:cxnSpLocks/>
          </p:cNvCxnSpPr>
          <p:nvPr/>
        </p:nvCxnSpPr>
        <p:spPr>
          <a:xfrm flipH="1">
            <a:off x="4943873" y="388074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E030C390-6460-4E5A-8649-40399524C8E8}"/>
              </a:ext>
            </a:extLst>
          </p:cNvPr>
          <p:cNvCxnSpPr/>
          <p:nvPr/>
        </p:nvCxnSpPr>
        <p:spPr>
          <a:xfrm>
            <a:off x="4223793" y="344869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D7D88626-CC97-48D1-A580-F6E534739D6A}"/>
              </a:ext>
            </a:extLst>
          </p:cNvPr>
          <p:cNvCxnSpPr>
            <a:cxnSpLocks/>
          </p:cNvCxnSpPr>
          <p:nvPr/>
        </p:nvCxnSpPr>
        <p:spPr>
          <a:xfrm flipH="1">
            <a:off x="4223793" y="344869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0CDB444C-2B2E-4CE1-9177-49B0CC267F69}"/>
              </a:ext>
            </a:extLst>
          </p:cNvPr>
          <p:cNvCxnSpPr/>
          <p:nvPr/>
        </p:nvCxnSpPr>
        <p:spPr>
          <a:xfrm>
            <a:off x="5447929" y="380873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8D121735-BBE4-48F5-99E8-12BF7141893B}"/>
              </a:ext>
            </a:extLst>
          </p:cNvPr>
          <p:cNvCxnSpPr>
            <a:cxnSpLocks/>
          </p:cNvCxnSpPr>
          <p:nvPr/>
        </p:nvCxnSpPr>
        <p:spPr>
          <a:xfrm flipH="1">
            <a:off x="5447929" y="380873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175904D8-B856-4EC0-9218-0D42F32FE041}"/>
              </a:ext>
            </a:extLst>
          </p:cNvPr>
          <p:cNvCxnSpPr/>
          <p:nvPr/>
        </p:nvCxnSpPr>
        <p:spPr>
          <a:xfrm>
            <a:off x="4943873" y="344869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ED92706E-316A-4CA5-BA4A-CCB5A3FB8323}"/>
              </a:ext>
            </a:extLst>
          </p:cNvPr>
          <p:cNvCxnSpPr>
            <a:cxnSpLocks/>
          </p:cNvCxnSpPr>
          <p:nvPr/>
        </p:nvCxnSpPr>
        <p:spPr>
          <a:xfrm flipH="1">
            <a:off x="4943873" y="344869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94C93825-5F76-4A2C-AE5B-511AC160365B}"/>
              </a:ext>
            </a:extLst>
          </p:cNvPr>
          <p:cNvCxnSpPr/>
          <p:nvPr/>
        </p:nvCxnSpPr>
        <p:spPr>
          <a:xfrm>
            <a:off x="6023993" y="330468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B797290-07DA-45B7-A184-945DE2D85502}"/>
              </a:ext>
            </a:extLst>
          </p:cNvPr>
          <p:cNvCxnSpPr>
            <a:cxnSpLocks/>
          </p:cNvCxnSpPr>
          <p:nvPr/>
        </p:nvCxnSpPr>
        <p:spPr>
          <a:xfrm flipH="1">
            <a:off x="6023993" y="330468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3F3F1FB-E5EF-4596-80BE-D9F8ECA642C8}"/>
              </a:ext>
            </a:extLst>
          </p:cNvPr>
          <p:cNvCxnSpPr/>
          <p:nvPr/>
        </p:nvCxnSpPr>
        <p:spPr>
          <a:xfrm>
            <a:off x="5303913" y="373673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820D0E6-BDE7-4DD7-857B-D333CC8ADC86}"/>
              </a:ext>
            </a:extLst>
          </p:cNvPr>
          <p:cNvCxnSpPr>
            <a:cxnSpLocks/>
          </p:cNvCxnSpPr>
          <p:nvPr/>
        </p:nvCxnSpPr>
        <p:spPr>
          <a:xfrm flipH="1">
            <a:off x="5303913" y="373673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4D711E9A-0DC1-4F64-8D5B-B4DD6232E25C}"/>
              </a:ext>
            </a:extLst>
          </p:cNvPr>
          <p:cNvCxnSpPr/>
          <p:nvPr/>
        </p:nvCxnSpPr>
        <p:spPr>
          <a:xfrm>
            <a:off x="4871865" y="409677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7D06084-D661-4AA8-BE5E-B072ED248D9D}"/>
              </a:ext>
            </a:extLst>
          </p:cNvPr>
          <p:cNvCxnSpPr>
            <a:cxnSpLocks/>
          </p:cNvCxnSpPr>
          <p:nvPr/>
        </p:nvCxnSpPr>
        <p:spPr>
          <a:xfrm flipH="1">
            <a:off x="4871865" y="409677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91AA90F-B4B2-4578-9678-5189F2320374}"/>
              </a:ext>
            </a:extLst>
          </p:cNvPr>
          <p:cNvCxnSpPr/>
          <p:nvPr/>
        </p:nvCxnSpPr>
        <p:spPr>
          <a:xfrm>
            <a:off x="5735961" y="330468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BCB64DD8-E8CC-401B-82FA-BC84B89867C4}"/>
              </a:ext>
            </a:extLst>
          </p:cNvPr>
          <p:cNvCxnSpPr>
            <a:cxnSpLocks/>
          </p:cNvCxnSpPr>
          <p:nvPr/>
        </p:nvCxnSpPr>
        <p:spPr>
          <a:xfrm flipH="1">
            <a:off x="5735961" y="330468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7FF9FE5-3820-4F30-A73D-7A8768F113CA}"/>
              </a:ext>
            </a:extLst>
          </p:cNvPr>
          <p:cNvCxnSpPr/>
          <p:nvPr/>
        </p:nvCxnSpPr>
        <p:spPr>
          <a:xfrm>
            <a:off x="5735961" y="359271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33F70608-6D76-43B5-99C6-9DAA965D0C55}"/>
              </a:ext>
            </a:extLst>
          </p:cNvPr>
          <p:cNvCxnSpPr>
            <a:cxnSpLocks/>
          </p:cNvCxnSpPr>
          <p:nvPr/>
        </p:nvCxnSpPr>
        <p:spPr>
          <a:xfrm flipH="1">
            <a:off x="5735961" y="359271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59105853-910F-425E-AD17-A38B22EF2621}"/>
              </a:ext>
            </a:extLst>
          </p:cNvPr>
          <p:cNvCxnSpPr/>
          <p:nvPr/>
        </p:nvCxnSpPr>
        <p:spPr>
          <a:xfrm>
            <a:off x="5231905" y="301665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27F6E46A-2072-4011-8FC7-F11D4A5A161E}"/>
              </a:ext>
            </a:extLst>
          </p:cNvPr>
          <p:cNvCxnSpPr>
            <a:cxnSpLocks/>
          </p:cNvCxnSpPr>
          <p:nvPr/>
        </p:nvCxnSpPr>
        <p:spPr>
          <a:xfrm flipH="1">
            <a:off x="5231905" y="301665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3F75C38-BCD9-49F9-B194-B8DE7A6956D7}"/>
              </a:ext>
            </a:extLst>
          </p:cNvPr>
          <p:cNvCxnSpPr/>
          <p:nvPr/>
        </p:nvCxnSpPr>
        <p:spPr>
          <a:xfrm>
            <a:off x="6888089" y="215255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049A2440-2103-42C9-A6A0-65BEACF5B7E0}"/>
              </a:ext>
            </a:extLst>
          </p:cNvPr>
          <p:cNvCxnSpPr>
            <a:cxnSpLocks/>
          </p:cNvCxnSpPr>
          <p:nvPr/>
        </p:nvCxnSpPr>
        <p:spPr>
          <a:xfrm flipH="1">
            <a:off x="6888089" y="215255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9E4928-4800-48F9-ABA7-BE0AFC560C0C}"/>
              </a:ext>
            </a:extLst>
          </p:cNvPr>
          <p:cNvCxnSpPr/>
          <p:nvPr/>
        </p:nvCxnSpPr>
        <p:spPr>
          <a:xfrm>
            <a:off x="6240017" y="294464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C994B69E-2D19-4B58-A7C7-1ADE8E3D23E4}"/>
              </a:ext>
            </a:extLst>
          </p:cNvPr>
          <p:cNvCxnSpPr>
            <a:cxnSpLocks/>
          </p:cNvCxnSpPr>
          <p:nvPr/>
        </p:nvCxnSpPr>
        <p:spPr>
          <a:xfrm flipH="1">
            <a:off x="6240017" y="294464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78C6FA5-7E26-4C99-8AB4-1E2E882ECFA9}"/>
              </a:ext>
            </a:extLst>
          </p:cNvPr>
          <p:cNvCxnSpPr/>
          <p:nvPr/>
        </p:nvCxnSpPr>
        <p:spPr>
          <a:xfrm>
            <a:off x="6672065" y="323267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828EDD2D-3B11-453A-B138-E713BA5C2442}"/>
              </a:ext>
            </a:extLst>
          </p:cNvPr>
          <p:cNvCxnSpPr>
            <a:cxnSpLocks/>
          </p:cNvCxnSpPr>
          <p:nvPr/>
        </p:nvCxnSpPr>
        <p:spPr>
          <a:xfrm flipH="1">
            <a:off x="6672065" y="323267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45B972F8-912F-47C6-ADDB-F45D7D0922F2}"/>
              </a:ext>
            </a:extLst>
          </p:cNvPr>
          <p:cNvCxnSpPr/>
          <p:nvPr/>
        </p:nvCxnSpPr>
        <p:spPr>
          <a:xfrm>
            <a:off x="5663953" y="272861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FFD9E28-3335-41DC-9D22-B032C55E41DB}"/>
              </a:ext>
            </a:extLst>
          </p:cNvPr>
          <p:cNvCxnSpPr>
            <a:cxnSpLocks/>
          </p:cNvCxnSpPr>
          <p:nvPr/>
        </p:nvCxnSpPr>
        <p:spPr>
          <a:xfrm flipH="1">
            <a:off x="5663953" y="272861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216E0C3B-3906-47BD-B95A-C5E8A37F688F}"/>
              </a:ext>
            </a:extLst>
          </p:cNvPr>
          <p:cNvCxnSpPr/>
          <p:nvPr/>
        </p:nvCxnSpPr>
        <p:spPr>
          <a:xfrm>
            <a:off x="6168009" y="2584603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676BAB2B-0B2A-4EE8-9643-B388AACA0F01}"/>
              </a:ext>
            </a:extLst>
          </p:cNvPr>
          <p:cNvCxnSpPr>
            <a:cxnSpLocks/>
          </p:cNvCxnSpPr>
          <p:nvPr/>
        </p:nvCxnSpPr>
        <p:spPr>
          <a:xfrm flipH="1">
            <a:off x="6168009" y="2584603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47C61DF-C8FB-48C1-AE3D-ABE8DBEAFA6F}"/>
              </a:ext>
            </a:extLst>
          </p:cNvPr>
          <p:cNvCxnSpPr/>
          <p:nvPr/>
        </p:nvCxnSpPr>
        <p:spPr>
          <a:xfrm>
            <a:off x="3143673" y="470366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5ADA1C9-03B5-48B8-ACAA-EBD5CD8C9ED1}"/>
              </a:ext>
            </a:extLst>
          </p:cNvPr>
          <p:cNvCxnSpPr>
            <a:cxnSpLocks/>
          </p:cNvCxnSpPr>
          <p:nvPr/>
        </p:nvCxnSpPr>
        <p:spPr>
          <a:xfrm flipH="1">
            <a:off x="3143673" y="470366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20676F5-D747-4CAB-9297-44B34997E5C1}"/>
              </a:ext>
            </a:extLst>
          </p:cNvPr>
          <p:cNvCxnSpPr/>
          <p:nvPr/>
        </p:nvCxnSpPr>
        <p:spPr>
          <a:xfrm>
            <a:off x="5591945" y="3160667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8C5AE09A-3ED6-4B2E-B04F-264B409306F7}"/>
              </a:ext>
            </a:extLst>
          </p:cNvPr>
          <p:cNvCxnSpPr>
            <a:cxnSpLocks/>
          </p:cNvCxnSpPr>
          <p:nvPr/>
        </p:nvCxnSpPr>
        <p:spPr>
          <a:xfrm flipH="1">
            <a:off x="5591945" y="3160667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92E191-71EF-4447-AE1D-3A0E1835989D}"/>
              </a:ext>
            </a:extLst>
          </p:cNvPr>
          <p:cNvCxnSpPr/>
          <p:nvPr/>
        </p:nvCxnSpPr>
        <p:spPr>
          <a:xfrm>
            <a:off x="6888089" y="261543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2AF467D-0AC2-4319-BF8E-DAA2BF4A357F}"/>
              </a:ext>
            </a:extLst>
          </p:cNvPr>
          <p:cNvCxnSpPr>
            <a:cxnSpLocks/>
          </p:cNvCxnSpPr>
          <p:nvPr/>
        </p:nvCxnSpPr>
        <p:spPr>
          <a:xfrm flipH="1">
            <a:off x="6888089" y="261543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98F20EEA-5596-41A7-B1CA-184F1270D261}"/>
              </a:ext>
            </a:extLst>
          </p:cNvPr>
          <p:cNvCxnSpPr/>
          <p:nvPr/>
        </p:nvCxnSpPr>
        <p:spPr>
          <a:xfrm>
            <a:off x="6528049" y="2872635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8C384D44-9BD4-4FCE-8DDE-1AB8B4FBA534}"/>
              </a:ext>
            </a:extLst>
          </p:cNvPr>
          <p:cNvCxnSpPr>
            <a:cxnSpLocks/>
          </p:cNvCxnSpPr>
          <p:nvPr/>
        </p:nvCxnSpPr>
        <p:spPr>
          <a:xfrm flipH="1">
            <a:off x="6528049" y="2872635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8092B1CD-02C6-48D9-AB0A-B92308346348}"/>
              </a:ext>
            </a:extLst>
          </p:cNvPr>
          <p:cNvCxnSpPr/>
          <p:nvPr/>
        </p:nvCxnSpPr>
        <p:spPr>
          <a:xfrm>
            <a:off x="7176121" y="2399411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995528A6-9D53-4B9C-8627-CCCAAA946287}"/>
              </a:ext>
            </a:extLst>
          </p:cNvPr>
          <p:cNvCxnSpPr>
            <a:cxnSpLocks/>
          </p:cNvCxnSpPr>
          <p:nvPr/>
        </p:nvCxnSpPr>
        <p:spPr>
          <a:xfrm flipH="1">
            <a:off x="7176121" y="2399411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41F5EF38-9318-48A4-B65B-B73283C48519}"/>
              </a:ext>
            </a:extLst>
          </p:cNvPr>
          <p:cNvCxnSpPr/>
          <p:nvPr/>
        </p:nvCxnSpPr>
        <p:spPr>
          <a:xfrm>
            <a:off x="4943873" y="3088659"/>
            <a:ext cx="144016" cy="18519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475A4692-00CA-4E3B-A2D5-49C9E5A65416}"/>
              </a:ext>
            </a:extLst>
          </p:cNvPr>
          <p:cNvCxnSpPr>
            <a:cxnSpLocks/>
          </p:cNvCxnSpPr>
          <p:nvPr/>
        </p:nvCxnSpPr>
        <p:spPr>
          <a:xfrm flipH="1">
            <a:off x="4943873" y="3088659"/>
            <a:ext cx="144016" cy="1846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02D5330-0FA1-439E-9EA6-073F02AA469D}"/>
              </a:ext>
            </a:extLst>
          </p:cNvPr>
          <p:cNvCxnSpPr/>
          <p:nvPr/>
        </p:nvCxnSpPr>
        <p:spPr>
          <a:xfrm flipV="1">
            <a:off x="2207569" y="2152555"/>
            <a:ext cx="4968552" cy="34563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8379941" y="3203058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941" y="3203058"/>
                <a:ext cx="322609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4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E182B3E-B774-4872-AD2C-77BE0D5E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88" y="1484784"/>
            <a:ext cx="9768408" cy="47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3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A31DA0-B1F8-4187-9F7F-817D2658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9624392" cy="46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5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9F408C-ABFB-432C-BFA4-CAF6C277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9552384" cy="46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EC4ED2-F95C-4635-95A1-6C5A08585DF7}"/>
              </a:ext>
            </a:extLst>
          </p:cNvPr>
          <p:cNvSpPr txBox="1">
            <a:spLocks/>
          </p:cNvSpPr>
          <p:nvPr/>
        </p:nvSpPr>
        <p:spPr>
          <a:xfrm>
            <a:off x="695400" y="548680"/>
            <a:ext cx="10657184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Gradient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Descent</a:t>
            </a:r>
            <a:r>
              <a:rPr lang="pt-BR" dirty="0">
                <a:latin typeface="OCR A Extended" panose="02010509020102010303" pitchFamily="50" charset="0"/>
              </a:rPr>
              <a:t> for Linear </a:t>
            </a:r>
            <a:r>
              <a:rPr lang="pt-BR" dirty="0" err="1">
                <a:latin typeface="OCR A Extended" panose="02010509020102010303" pitchFamily="50" charset="0"/>
              </a:rPr>
              <a:t>Regression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E1830B-BD18-474A-8F3B-ED854509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9408368" cy="45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1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67808" y="1268760"/>
            <a:ext cx="3226099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latin typeface="OCR A Extended" panose="02010509020102010303" pitchFamily="50" charset="0"/>
              </a:rPr>
              <a:t>Hypothesis</a:t>
            </a:r>
            <a:endParaRPr lang="pt-BR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/>
              <p:nvPr/>
            </p:nvSpPr>
            <p:spPr>
              <a:xfrm>
                <a:off x="4929610" y="3524809"/>
                <a:ext cx="4334742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A7465B8-6F20-4246-AA6F-CA29749B9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10" y="3524809"/>
                <a:ext cx="4334742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/>
              <p:nvPr/>
            </p:nvSpPr>
            <p:spPr>
              <a:xfrm>
                <a:off x="5017097" y="2081122"/>
                <a:ext cx="23331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7361D7D-A790-4DDF-A97B-F0290A1C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97" y="2081122"/>
                <a:ext cx="2333130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5B3457C-DD55-4705-96DF-B508A5756051}"/>
              </a:ext>
            </a:extLst>
          </p:cNvPr>
          <p:cNvSpPr txBox="1">
            <a:spLocks/>
          </p:cNvSpPr>
          <p:nvPr/>
        </p:nvSpPr>
        <p:spPr>
          <a:xfrm>
            <a:off x="3863753" y="4543110"/>
            <a:ext cx="4791674" cy="6983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300" dirty="0" err="1">
                <a:latin typeface="OCR A Extended" panose="02010509020102010303" pitchFamily="50" charset="0"/>
              </a:rPr>
              <a:t>Gradient</a:t>
            </a:r>
            <a:r>
              <a:rPr lang="pt-BR" sz="3300" dirty="0">
                <a:latin typeface="OCR A Extended" panose="02010509020102010303" pitchFamily="50" charset="0"/>
              </a:rPr>
              <a:t> </a:t>
            </a:r>
            <a:r>
              <a:rPr lang="pt-BR" sz="3300" dirty="0" err="1">
                <a:latin typeface="OCR A Extended" panose="02010509020102010303" pitchFamily="50" charset="0"/>
              </a:rPr>
              <a:t>Descent</a:t>
            </a:r>
            <a:endParaRPr lang="pt-BR" sz="3300" dirty="0">
              <a:latin typeface="OCR A Extended" panose="02010509020102010303" pitchFamily="50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95245E3-2755-4679-9E86-D26C9DA3B0F1}"/>
              </a:ext>
            </a:extLst>
          </p:cNvPr>
          <p:cNvSpPr txBox="1">
            <a:spLocks/>
          </p:cNvSpPr>
          <p:nvPr/>
        </p:nvSpPr>
        <p:spPr>
          <a:xfrm>
            <a:off x="4213181" y="2791849"/>
            <a:ext cx="3745632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OCR A Extended" panose="02010509020102010303" pitchFamily="50" charset="0"/>
              </a:rPr>
              <a:t>Cost</a:t>
            </a:r>
            <a:r>
              <a:rPr lang="pt-BR" dirty="0">
                <a:latin typeface="OCR A Extended" panose="02010509020102010303" pitchFamily="50" charset="0"/>
              </a:rPr>
              <a:t> </a:t>
            </a:r>
            <a:r>
              <a:rPr lang="pt-BR" dirty="0" err="1">
                <a:latin typeface="OCR A Extended" panose="02010509020102010303" pitchFamily="50" charset="0"/>
              </a:rPr>
              <a:t>Function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95400" y="260648"/>
            <a:ext cx="2919399" cy="67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Resumo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/>
              <p:nvPr/>
            </p:nvSpPr>
            <p:spPr>
              <a:xfrm>
                <a:off x="3873453" y="5278134"/>
                <a:ext cx="5112568" cy="671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C639AC5-EE07-4A1E-9B91-6833435F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53" y="5278134"/>
                <a:ext cx="5112568" cy="671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0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0943384" cy="1838519"/>
          </a:xfrm>
        </p:spPr>
        <p:txBody>
          <a:bodyPr rtlCol="0"/>
          <a:lstStyle/>
          <a:p>
            <a:pPr rtl="0"/>
            <a:r>
              <a:rPr lang="pt-BR" dirty="0"/>
              <a:t>Exercícios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Fixando os </a:t>
            </a:r>
            <a:r>
              <a:rPr lang="pt-BR" dirty="0" err="1"/>
              <a:t>conceitgos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3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463C03F-2DF1-41B4-8EA1-EF90A55A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452437"/>
            <a:ext cx="77628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4655840" y="2564904"/>
            <a:ext cx="2736304" cy="110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  <a:p>
            <a:r>
              <a:rPr lang="pt-BR" dirty="0">
                <a:solidFill>
                  <a:schemeClr val="tx1"/>
                </a:solidFill>
                <a:latin typeface="OCR A Extended" panose="02010509020102010303" pitchFamily="50" charset="0"/>
              </a:rPr>
              <a:t>m = 4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4E226A-284F-4619-B192-09EFA175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80" y="404664"/>
            <a:ext cx="7068840" cy="58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Resposta: </a:t>
                </a:r>
              </a:p>
              <a:p>
                <a:r>
                  <a:rPr lang="pt-BR" dirty="0">
                    <a:solidFill>
                      <a:schemeClr val="tx1"/>
                    </a:solidFill>
                    <a:latin typeface="OCR A Extended" panose="02010509020102010303" pitchFamily="50" charset="0"/>
                  </a:rPr>
                  <a:t>c) </a:t>
                </a:r>
                <a14:m>
                  <m:oMath xmlns:m="http://schemas.openxmlformats.org/officeDocument/2006/math"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pt-BR" sz="1600" dirty="0">
                  <a:solidFill>
                    <a:schemeClr val="tx1"/>
                  </a:solidFill>
                </a:endParaRPr>
              </a:p>
              <a:p>
                <a:endParaRPr lang="pt-BR" dirty="0">
                  <a:latin typeface="OCR A Extended" panose="02010509020102010303" pitchFamily="50" charset="0"/>
                </a:endParaRPr>
              </a:p>
            </p:txBody>
          </p:sp>
        </mc:Choice>
        <mc:Fallback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  <a:blipFill>
                <a:blip r:embed="rId3"/>
                <a:stretch>
                  <a:fillRect l="-4230" t="-59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6371"/>
            <a:ext cx="10515600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Do que estamos falando até o momento?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6744072" y="2526358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526358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4" name="Imagem 143">
            <a:extLst>
              <a:ext uri="{FF2B5EF4-FFF2-40B4-BE49-F238E27FC236}">
                <a16:creationId xmlns:a16="http://schemas.microsoft.com/office/drawing/2014/main" id="{1FE2DF20-1FEF-4289-9EF0-03182762C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1412776"/>
            <a:ext cx="5179356" cy="3212051"/>
          </a:xfrm>
          <a:prstGeom prst="rect">
            <a:avLst/>
          </a:prstGeom>
        </p:spPr>
      </p:pic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9E4EB9D8-903E-41C4-BA23-6F2DAE86F705}"/>
              </a:ext>
            </a:extLst>
          </p:cNvPr>
          <p:cNvSpPr txBox="1"/>
          <p:nvPr/>
        </p:nvSpPr>
        <p:spPr>
          <a:xfrm>
            <a:off x="1055440" y="4768359"/>
            <a:ext cx="5265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Aprendizagem Supervisionada</a:t>
            </a:r>
            <a:endParaRPr lang="pt-BR" sz="1000" dirty="0">
              <a:latin typeface="OCR A Extended" panose="02010509020102010303" pitchFamily="50" charset="0"/>
            </a:endParaRP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62F6988A-22D9-4C9B-9DED-E91D578E7193}"/>
              </a:ext>
            </a:extLst>
          </p:cNvPr>
          <p:cNvSpPr txBox="1"/>
          <p:nvPr/>
        </p:nvSpPr>
        <p:spPr>
          <a:xfrm>
            <a:off x="1055440" y="5168469"/>
            <a:ext cx="5265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Problema de Regressão Linear</a:t>
            </a:r>
            <a:endParaRPr lang="pt-BR" sz="1000" dirty="0">
              <a:latin typeface="OCR A Extended" panose="02010509020102010303" pitchFamily="50" charset="0"/>
            </a:endParaRP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95183D3D-3BC1-42E1-886E-36F840643396}"/>
              </a:ext>
            </a:extLst>
          </p:cNvPr>
          <p:cNvSpPr txBox="1"/>
          <p:nvPr/>
        </p:nvSpPr>
        <p:spPr>
          <a:xfrm>
            <a:off x="1055440" y="5568579"/>
            <a:ext cx="853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OCR A Extended" panose="02010509020102010303" pitchFamily="50" charset="0"/>
              </a:rPr>
              <a:t>Problema de Regressão Linear com apenas 1 variável</a:t>
            </a:r>
            <a:endParaRPr lang="pt-BR" sz="10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85BD1B-4B4D-4671-838F-66F363DC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87" y="2995612"/>
            <a:ext cx="7667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1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dirty="0">
                    <a:latin typeface="OCR A Extended" panose="02010509020102010303" pitchFamily="50" charset="0"/>
                  </a:rPr>
                  <a:t>Resposta: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pt-B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  <a:p>
                <a:endParaRPr lang="pt-BR" dirty="0">
                  <a:latin typeface="OCR A Extended" panose="02010509020102010303" pitchFamily="50" charset="0"/>
                </a:endParaRPr>
              </a:p>
            </p:txBody>
          </p:sp>
        </mc:Choice>
        <mc:Fallback>
          <p:sp>
            <p:nvSpPr>
              <p:cNvPr id="13" name="Título 1">
                <a:extLst>
                  <a:ext uri="{FF2B5EF4-FFF2-40B4-BE49-F238E27FC236}">
                    <a16:creationId xmlns:a16="http://schemas.microsoft.com/office/drawing/2014/main" id="{9CB13728-EC06-4A01-BDE0-5390AD12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2564904"/>
                <a:ext cx="4032448" cy="1537734"/>
              </a:xfrm>
              <a:prstGeom prst="rect">
                <a:avLst/>
              </a:prstGeom>
              <a:blipFill>
                <a:blip r:embed="rId3"/>
                <a:stretch>
                  <a:fillRect l="-4230" t="-39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81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E38FC8-4221-4D02-ADC4-44C63866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43" y="260648"/>
            <a:ext cx="6145714" cy="60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37971" y="844501"/>
            <a:ext cx="2736304" cy="486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43BB81-7DCF-4401-9869-1F91D097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1757362"/>
            <a:ext cx="5591175" cy="3343275"/>
          </a:xfrm>
          <a:prstGeom prst="rect">
            <a:avLst/>
          </a:prstGeom>
        </p:spPr>
      </p:pic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569F36EA-61D7-448B-8A60-E5DC9FE349A0}"/>
              </a:ext>
            </a:extLst>
          </p:cNvPr>
          <p:cNvSpPr/>
          <p:nvPr/>
        </p:nvSpPr>
        <p:spPr>
          <a:xfrm>
            <a:off x="3330704" y="3356992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A7C5AF9E-08EC-4F11-BC17-04B0595C57BE}"/>
              </a:ext>
            </a:extLst>
          </p:cNvPr>
          <p:cNvSpPr/>
          <p:nvPr/>
        </p:nvSpPr>
        <p:spPr>
          <a:xfrm>
            <a:off x="3349580" y="4228814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em L 3">
            <a:extLst>
              <a:ext uri="{FF2B5EF4-FFF2-40B4-BE49-F238E27FC236}">
                <a16:creationId xmlns:a16="http://schemas.microsoft.com/office/drawing/2014/main" id="{3170B823-41FE-4DF6-A4EF-8091E6AF9A18}"/>
              </a:ext>
            </a:extLst>
          </p:cNvPr>
          <p:cNvSpPr/>
          <p:nvPr/>
        </p:nvSpPr>
        <p:spPr>
          <a:xfrm rot="18833638">
            <a:off x="3404647" y="1815377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em L 6">
            <a:extLst>
              <a:ext uri="{FF2B5EF4-FFF2-40B4-BE49-F238E27FC236}">
                <a16:creationId xmlns:a16="http://schemas.microsoft.com/office/drawing/2014/main" id="{24B4121C-6174-43E6-AD96-B018E8679FB5}"/>
              </a:ext>
            </a:extLst>
          </p:cNvPr>
          <p:cNvSpPr/>
          <p:nvPr/>
        </p:nvSpPr>
        <p:spPr>
          <a:xfrm rot="18833638">
            <a:off x="3398835" y="2620478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8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27F6CA-2026-4302-B193-4E032318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766762"/>
            <a:ext cx="80105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50993B4-0C13-4F15-86F9-A2FCAC3B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14500"/>
            <a:ext cx="7153275" cy="3429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CB13728-EC06-4A01-BDE0-5390AD12F05F}"/>
              </a:ext>
            </a:extLst>
          </p:cNvPr>
          <p:cNvSpPr txBox="1">
            <a:spLocks/>
          </p:cNvSpPr>
          <p:nvPr/>
        </p:nvSpPr>
        <p:spPr>
          <a:xfrm>
            <a:off x="637971" y="844501"/>
            <a:ext cx="2736304" cy="486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OCR A Extended" panose="02010509020102010303" pitchFamily="50" charset="0"/>
              </a:rPr>
              <a:t>Resposta: </a:t>
            </a:r>
          </a:p>
        </p:txBody>
      </p:sp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569F36EA-61D7-448B-8A60-E5DC9FE349A0}"/>
              </a:ext>
            </a:extLst>
          </p:cNvPr>
          <p:cNvSpPr/>
          <p:nvPr/>
        </p:nvSpPr>
        <p:spPr>
          <a:xfrm>
            <a:off x="2807515" y="3767300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A7C5AF9E-08EC-4F11-BC17-04B0595C57BE}"/>
              </a:ext>
            </a:extLst>
          </p:cNvPr>
          <p:cNvSpPr/>
          <p:nvPr/>
        </p:nvSpPr>
        <p:spPr>
          <a:xfrm>
            <a:off x="2812934" y="4332473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em L 6">
            <a:extLst>
              <a:ext uri="{FF2B5EF4-FFF2-40B4-BE49-F238E27FC236}">
                <a16:creationId xmlns:a16="http://schemas.microsoft.com/office/drawing/2014/main" id="{24B4121C-6174-43E6-AD96-B018E8679FB5}"/>
              </a:ext>
            </a:extLst>
          </p:cNvPr>
          <p:cNvSpPr/>
          <p:nvPr/>
        </p:nvSpPr>
        <p:spPr>
          <a:xfrm rot="18833638">
            <a:off x="2830765" y="2863212"/>
            <a:ext cx="432048" cy="252028"/>
          </a:xfrm>
          <a:prstGeom prst="corne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CB0D720D-67FD-44FF-A47C-EED9BB11DC14}"/>
              </a:ext>
            </a:extLst>
          </p:cNvPr>
          <p:cNvSpPr/>
          <p:nvPr/>
        </p:nvSpPr>
        <p:spPr>
          <a:xfrm>
            <a:off x="2783632" y="1742078"/>
            <a:ext cx="432048" cy="504056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81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448" y="2602826"/>
            <a:ext cx="10515600" cy="67363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latin typeface="OCR A Extended" panose="02010509020102010303" pitchFamily="50" charset="0"/>
              </a:rPr>
              <a:t>Como definir os melhores parâmetros?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/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106AFB7E-1009-4D8A-B197-A8449788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50" y="3573016"/>
                <a:ext cx="32260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2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theme/theme1.xml><?xml version="1.0" encoding="utf-8"?>
<a:theme xmlns:a="http://schemas.openxmlformats.org/drawingml/2006/main" name="ESBOÇO DA CIDADE 16 X 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8_TF03031010_TF03031010.potx" id="{2A30F884-F2C4-492B-A844-80CF3C43B774}" vid="{721EB88E-711D-4FD1-A58F-F6EDDDAB71F9}"/>
    </a:ext>
  </a:extLst>
</a:theme>
</file>

<file path=ppt/theme/theme2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Prédios</Template>
  <TotalTime>1222</TotalTime>
  <Words>1890</Words>
  <Application>Microsoft Office PowerPoint</Application>
  <PresentationFormat>Widescreen</PresentationFormat>
  <Paragraphs>501</Paragraphs>
  <Slides>85</Slides>
  <Notes>85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85</vt:i4>
      </vt:variant>
    </vt:vector>
  </HeadingPairs>
  <TitlesOfParts>
    <vt:vector size="90" baseType="lpstr">
      <vt:lpstr>Arial</vt:lpstr>
      <vt:lpstr>Cambria Math</vt:lpstr>
      <vt:lpstr>Century Schoolbook</vt:lpstr>
      <vt:lpstr>OCR A Extended</vt:lpstr>
      <vt:lpstr>ESBOÇO DA CIDADE 16 X 9</vt:lpstr>
      <vt:lpstr>Machine Learning </vt:lpstr>
      <vt:lpstr>Sumário</vt:lpstr>
      <vt:lpstr>Representação de um Modelo</vt:lpstr>
      <vt:lpstr>Representação de um Modelo</vt:lpstr>
      <vt:lpstr>Definindo algumas notações</vt:lpstr>
      <vt:lpstr>Mister M(L) revelando seus segredos</vt:lpstr>
      <vt:lpstr>Hypothesis h(x)</vt:lpstr>
      <vt:lpstr>Do que estamos falando até o momento?</vt:lpstr>
      <vt:lpstr>Como definir os melhores parâmetros?</vt:lpstr>
      <vt:lpstr>Cost Function</vt:lpstr>
      <vt:lpstr>Cost Function - Medindo a acurácia de h(x)</vt:lpstr>
      <vt:lpstr>Cost Function - Medindo a acurácia de h(x)</vt:lpstr>
      <vt:lpstr>Cost Function - Medindo a acurácia de h(x)</vt:lpstr>
      <vt:lpstr>Cost Function - Medindo a acurácia de h(x)</vt:lpstr>
      <vt:lpstr>Cost Function Intuition I</vt:lpstr>
      <vt:lpstr>Hypothesis</vt:lpstr>
      <vt:lpstr>Hypothesis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Mas e se mais parâmetros estiverem presentes?</vt:lpstr>
      <vt:lpstr>Cost Function Intuition II</vt:lpstr>
      <vt:lpstr>Hypothesis</vt:lpstr>
      <vt:lpstr>Comportamento com parâmetro único  </vt:lpstr>
      <vt:lpstr>Apresentação do PowerPoint</vt:lpstr>
      <vt:lpstr>Apresentação do PowerPoint</vt:lpstr>
      <vt:lpstr>Contour plots / Contour Figures</vt:lpstr>
      <vt:lpstr>Countor plots / Contour Figures</vt:lpstr>
      <vt:lpstr>Minimizar J(θ_0,θ_1) é encontrar os melhores parâmetros para a função h_θ (x)    </vt:lpstr>
      <vt:lpstr>Gradient Descent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Intuition I</vt:lpstr>
      <vt:lpstr>Hypothesis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 Descent + Cost Function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Hypothesis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thiagoPanini</dc:creator>
  <cp:lastModifiedBy>thiagoPanini</cp:lastModifiedBy>
  <cp:revision>69</cp:revision>
  <dcterms:created xsi:type="dcterms:W3CDTF">2018-11-14T21:09:33Z</dcterms:created>
  <dcterms:modified xsi:type="dcterms:W3CDTF">2018-11-17T18:06:25Z</dcterms:modified>
</cp:coreProperties>
</file>